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pos="3841">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27" roundtripDataSignature="AMtx7mjLK294Kk+TTBVO+jyv6tal6Gv2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 pos="3841"/>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3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20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As our presentation graphics shows our </a:t>
            </a:r>
            <a:r>
              <a:rPr lang="en-US"/>
              <a:t>analysis</a:t>
            </a:r>
            <a:r>
              <a:rPr lang="en-US"/>
              <a:t> revolves around football matches</a:t>
            </a:r>
            <a:endParaRPr/>
          </a:p>
        </p:txBody>
      </p:sp>
      <p:sp>
        <p:nvSpPr>
          <p:cNvPr id="54" name="Google Shape;5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80ebb022a1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80ebb022a1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180ebb022a1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bc3edb7b2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1bc3edb7b2b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bc3edb7b2b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bc3edb7b2b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1bc3edb7b2b_0_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bc3edb7b2b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TRY TO SAY THIS BEFORE TURNING TO THE SLIDE: Ok so that was sad. Sorry to single those guys out, but, at the same time, we’re starting to see the power of these graphs.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TURN TO THE SLIDE: After messing around for a bit, we built this. (by the way, I know this is a massive query. We’re obviously beginners at working with GraphQL so not sure this was the most efficient way to do this, thus the massive query. Sorry about that. There’s a better way to get this data and as we work with it more we’ll see more but, even so, the results from this were super </a:t>
            </a:r>
            <a:r>
              <a:rPr lang="en-US"/>
              <a:t>intuitive</a:t>
            </a: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ANYWAY That being said… next, we wanted to turn our attention to attempting to get real, tangible data from this dataset. So this massive query is what we built to find out how good (or bad) the football team Aston Villa performed versus their expected outcomes. What this query does is it adds up all their wins, losses and draws, and subtract them from their expected wins, losses and draws, respectively…</a:t>
            </a:r>
            <a:endParaRPr/>
          </a:p>
        </p:txBody>
      </p:sp>
      <p:sp>
        <p:nvSpPr>
          <p:cNvPr id="178" name="Google Shape;178;g1bc3edb7b2b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bd90ba692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this is what we got. So, to explain this a bit, the “winsOverExpected” column says that they got -4 more wins than they were expected to get. In plain English, essentially they were expected to have 4 more wins in the games they played in the dataset. Moving to “lossOverExpected”, they lost almost 9 more games than they were expected to and they finally, in “drawsOverExpected” they had 4 less draws than they were expected to. Basically, these guys didn’t play very well. At least compared to their expectations.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Anecdotally</a:t>
            </a:r>
            <a:r>
              <a:rPr lang="en-US"/>
              <a:t> we wanted to take this a step further and see which players might’ve been on this team at certain times and compare them with other players on </a:t>
            </a:r>
            <a:r>
              <a:rPr lang="en-US"/>
              <a:t>other</a:t>
            </a:r>
            <a:r>
              <a:rPr lang="en-US"/>
              <a:t> teams. Our dataset was a bit messed up so we couldn’t do that but it follows that being able to query those players could easily show which players might be under/over valued.</a:t>
            </a:r>
            <a:endParaRPr/>
          </a:p>
        </p:txBody>
      </p:sp>
      <p:sp>
        <p:nvSpPr>
          <p:cNvPr id="184" name="Google Shape;184;g1bd90ba692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bc3edb7b2b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Moving on to queries. So this was a query that we built while attempting to get the data we just showed and, indeed, part of this eventually became a subquery for the aggregation on the last slide. But tables are boring. The real power of graphs is visually being able to see relationships like you can’t in a typical RDBMS…</a:t>
            </a:r>
            <a:endParaRPr/>
          </a:p>
        </p:txBody>
      </p:sp>
      <p:sp>
        <p:nvSpPr>
          <p:cNvPr id="191" name="Google Shape;191;g1bc3edb7b2b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we randomly chose this game, game 81. It occured August 8, 2015 and it was a match between Manchester United and Tottenham Hotspur.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were trying to gather all of the relationships between a player and that game.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see that the 2 relationships between players and games are players who appeared in a game and those who took a shot in a game. </a:t>
            </a:r>
            <a:r>
              <a:rPr lang="en-US"/>
              <a:t>This query seems is a little off, though. </a:t>
            </a:r>
            <a:r>
              <a:rPr lang="en-US"/>
              <a:t>Seems like not enough players (in football there are 11 players per side) and every player that was in the game took a shot ? That can’t be right. Let’s fix it.</a:t>
            </a:r>
            <a:endParaRPr/>
          </a:p>
        </p:txBody>
      </p:sp>
      <p:sp>
        <p:nvSpPr>
          <p:cNvPr id="198" name="Google Shape;19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bc3edb7b2b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After separating the players in this query, we get this much more informative view. In the first query, we have the player variable be the same in both MATCH statements. Here, by separating the two player variables into player1 and player2, we can now show all players played in the game or took a shot. What’s nice is that we see it together. </a:t>
            </a:r>
            <a:endParaRPr/>
          </a:p>
        </p:txBody>
      </p:sp>
      <p:sp>
        <p:nvSpPr>
          <p:cNvPr id="205" name="Google Shape;205;g1bc3edb7b2b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bc3edb7b2b_0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Another powerful thing about Graphs, and something that we think would be very difficult, if not impossible to see with other relational databases, is the ability to see relationships via multiple hops. Here, this query is showing us how different players are related to each other via a </a:t>
            </a:r>
            <a:r>
              <a:rPr lang="en-US"/>
              <a:t>path of 3 to 20 hops</a:t>
            </a:r>
            <a:r>
              <a:rPr lang="en-US"/>
              <a:t>. This, to us, is one of the most powerful elements of Graph databases. This Graph is </a:t>
            </a:r>
            <a:r>
              <a:rPr lang="en-US"/>
              <a:t>limited to 5 results, but when we push it higher, say to 200…</a:t>
            </a:r>
            <a:endParaRPr/>
          </a:p>
        </p:txBody>
      </p:sp>
      <p:sp>
        <p:nvSpPr>
          <p:cNvPr id="212" name="Google Shape;212;g1bc3edb7b2b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Through the presentation we are going to cover these points</a:t>
            </a:r>
            <a:endParaRPr/>
          </a:p>
        </p:txBody>
      </p:sp>
      <p:sp>
        <p:nvSpPr>
          <p:cNvPr id="60" name="Google Shape;6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bd90ba5dc5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get this ! This is amazing. All the players, games, leagues, teams… we can really see how they come together. With the data graphed this way, like we mentioned with the aggregate query, we can easily see what players are having a real impact and which may be overvalued.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biggest takeback is that, although it takes some getting used to, there is very real power in Graph Databases. Having real information about not only that entities are connected, but HOW they’re connected (via relationships) opens up completely different ways of analyzing data. We think it reflects the real world much more accurately. Something like this would be nearly impossible to replicate on a typical RDBMS. Even in the little time we had with our data we found we were able to glean very compelling information due to this structure. So yea, Graphs are pretty awesome !</a:t>
            </a:r>
            <a:endParaRPr/>
          </a:p>
        </p:txBody>
      </p:sp>
      <p:sp>
        <p:nvSpPr>
          <p:cNvPr id="219" name="Google Shape;219;g1bd90ba5dc5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problem statement we chose is to create and analyze….</a:t>
            </a:r>
            <a:endParaRPr/>
          </a:p>
        </p:txBody>
      </p:sp>
      <p:sp>
        <p:nvSpPr>
          <p:cNvPr id="87" name="Google Shape;8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bd90ba5dc5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1bd90ba5dc5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Credential, URL, Create node, Relationships, Key, Parameters, Import graph</a:t>
            </a:r>
            <a:endParaRPr/>
          </a:p>
        </p:txBody>
      </p:sp>
      <p:sp>
        <p:nvSpPr>
          <p:cNvPr id="109" name="Google Shape;10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bd90ba5dc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bd90ba5dc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Neo4j </a:t>
            </a:r>
            <a:r>
              <a:rPr lang="en-US"/>
              <a:t>desktop</a:t>
            </a:r>
            <a:r>
              <a:rPr lang="en-US"/>
              <a:t> put instance credentials and start the project. Run </a:t>
            </a:r>
            <a:r>
              <a:rPr lang="en-US"/>
              <a:t>basic</a:t>
            </a:r>
            <a:r>
              <a:rPr lang="en-US"/>
              <a:t> query to check connections</a:t>
            </a:r>
            <a:endParaRPr/>
          </a:p>
        </p:txBody>
      </p:sp>
      <p:sp>
        <p:nvSpPr>
          <p:cNvPr id="120" name="Google Shape;120;g1bd90ba5dc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p:cSld name="제목 슬라이드">
    <p:spTree>
      <p:nvGrpSpPr>
        <p:cNvPr id="15" name="Shape 15"/>
        <p:cNvGrpSpPr/>
        <p:nvPr/>
      </p:nvGrpSpPr>
      <p:grpSpPr>
        <a:xfrm>
          <a:off x="0" y="0"/>
          <a:ext cx="0" cy="0"/>
          <a:chOff x="0" y="0"/>
          <a:chExt cx="0" cy="0"/>
        </a:xfrm>
      </p:grpSpPr>
      <p:pic>
        <p:nvPicPr>
          <p:cNvPr id="16" name="Google Shape;16;p17"/>
          <p:cNvPicPr preferRelativeResize="0"/>
          <p:nvPr/>
        </p:nvPicPr>
        <p:blipFill rotWithShape="1">
          <a:blip r:embed="rId2">
            <a:alphaModFix/>
          </a:blip>
          <a:srcRect b="0" l="0" r="0" t="0"/>
          <a:stretch/>
        </p:blipFill>
        <p:spPr>
          <a:xfrm>
            <a:off x="2209" y="1240"/>
            <a:ext cx="12189788" cy="6856756"/>
          </a:xfrm>
          <a:prstGeom prst="rect">
            <a:avLst/>
          </a:prstGeom>
          <a:noFill/>
          <a:ln>
            <a:noFill/>
          </a:ln>
        </p:spPr>
      </p:pic>
      <p:sp>
        <p:nvSpPr>
          <p:cNvPr id="17" name="Google Shape;17;p17"/>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7"/>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17"/>
          <p:cNvSpPr txBox="1"/>
          <p:nvPr>
            <p:ph type="ctrTitle"/>
          </p:nvPr>
        </p:nvSpPr>
        <p:spPr>
          <a:xfrm>
            <a:off x="911424" y="1052736"/>
            <a:ext cx="5544616" cy="1872208"/>
          </a:xfrm>
          <a:prstGeom prst="rect">
            <a:avLst/>
          </a:prstGeom>
          <a:noFill/>
          <a:ln>
            <a:noFill/>
          </a:ln>
        </p:spPr>
        <p:txBody>
          <a:bodyPr anchorCtr="0" anchor="t" bIns="49775" lIns="99550" spcFirstLastPara="1" rIns="99550" wrap="square" tIns="49775">
            <a:noAutofit/>
          </a:bodyPr>
          <a:lstStyle>
            <a:lvl1pPr lvl="0" algn="l">
              <a:lnSpc>
                <a:spcPct val="100000"/>
              </a:lnSpc>
              <a:spcBef>
                <a:spcPts val="0"/>
              </a:spcBef>
              <a:spcAft>
                <a:spcPts val="0"/>
              </a:spcAft>
              <a:buClr>
                <a:schemeClr val="hlink"/>
              </a:buClr>
              <a:buSzPts val="5800"/>
              <a:buFont typeface="Gulimche"/>
              <a:buNone/>
              <a:defRPr sz="58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bg>
      <p:bgPr>
        <a:solidFill>
          <a:schemeClr val="lt1"/>
        </a:solidFill>
      </p:bgPr>
    </p:bg>
    <p:spTree>
      <p:nvGrpSpPr>
        <p:cNvPr id="21" name="Shape 21"/>
        <p:cNvGrpSpPr/>
        <p:nvPr/>
      </p:nvGrpSpPr>
      <p:grpSpPr>
        <a:xfrm>
          <a:off x="0" y="0"/>
          <a:ext cx="0" cy="0"/>
          <a:chOff x="0" y="0"/>
          <a:chExt cx="0" cy="0"/>
        </a:xfrm>
      </p:grpSpPr>
      <p:pic>
        <p:nvPicPr>
          <p:cNvPr id="22" name="Google Shape;22;p18"/>
          <p:cNvPicPr preferRelativeResize="0"/>
          <p:nvPr/>
        </p:nvPicPr>
        <p:blipFill rotWithShape="1">
          <a:blip r:embed="rId2">
            <a:alphaModFix/>
          </a:blip>
          <a:srcRect b="0" l="0" r="0" t="0"/>
          <a:stretch/>
        </p:blipFill>
        <p:spPr>
          <a:xfrm>
            <a:off x="2209" y="1240"/>
            <a:ext cx="12189788" cy="6856756"/>
          </a:xfrm>
          <a:prstGeom prst="rect">
            <a:avLst/>
          </a:prstGeom>
          <a:noFill/>
          <a:ln>
            <a:noFill/>
          </a:ln>
        </p:spPr>
      </p:pic>
      <p:sp>
        <p:nvSpPr>
          <p:cNvPr id="23" name="Google Shape;23;p18"/>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8"/>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p:cSld name="구역 머리글">
    <p:bg>
      <p:bgPr>
        <a:solidFill>
          <a:schemeClr val="lt1"/>
        </a:solidFill>
      </p:bgPr>
    </p:bg>
    <p:spTree>
      <p:nvGrpSpPr>
        <p:cNvPr id="26" name="Shape 26"/>
        <p:cNvGrpSpPr/>
        <p:nvPr/>
      </p:nvGrpSpPr>
      <p:grpSpPr>
        <a:xfrm>
          <a:off x="0" y="0"/>
          <a:ext cx="0" cy="0"/>
          <a:chOff x="0" y="0"/>
          <a:chExt cx="0" cy="0"/>
        </a:xfrm>
      </p:grpSpPr>
      <p:pic>
        <p:nvPicPr>
          <p:cNvPr id="27" name="Google Shape;27;p19"/>
          <p:cNvPicPr preferRelativeResize="0"/>
          <p:nvPr/>
        </p:nvPicPr>
        <p:blipFill rotWithShape="1">
          <a:blip r:embed="rId2">
            <a:alphaModFix/>
          </a:blip>
          <a:srcRect b="0" l="0" r="0" t="0"/>
          <a:stretch/>
        </p:blipFill>
        <p:spPr>
          <a:xfrm>
            <a:off x="2209" y="1240"/>
            <a:ext cx="12189788" cy="6856756"/>
          </a:xfrm>
          <a:prstGeom prst="rect">
            <a:avLst/>
          </a:prstGeom>
          <a:noFill/>
          <a:ln>
            <a:noFill/>
          </a:ln>
        </p:spPr>
      </p:pic>
      <p:sp>
        <p:nvSpPr>
          <p:cNvPr id="28" name="Google Shape;28;p19"/>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9"/>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9"/>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bg>
      <p:bgPr>
        <a:solidFill>
          <a:schemeClr val="lt1"/>
        </a:solidFill>
      </p:bgPr>
    </p:bg>
    <p:spTree>
      <p:nvGrpSpPr>
        <p:cNvPr id="31" name="Shape 31"/>
        <p:cNvGrpSpPr/>
        <p:nvPr/>
      </p:nvGrpSpPr>
      <p:grpSpPr>
        <a:xfrm>
          <a:off x="0" y="0"/>
          <a:ext cx="0" cy="0"/>
          <a:chOff x="0" y="0"/>
          <a:chExt cx="0" cy="0"/>
        </a:xfrm>
      </p:grpSpPr>
      <p:pic>
        <p:nvPicPr>
          <p:cNvPr id="32" name="Google Shape;32;p20"/>
          <p:cNvPicPr preferRelativeResize="0"/>
          <p:nvPr/>
        </p:nvPicPr>
        <p:blipFill rotWithShape="1">
          <a:blip r:embed="rId2">
            <a:alphaModFix/>
          </a:blip>
          <a:srcRect b="0" l="0" r="0" t="0"/>
          <a:stretch/>
        </p:blipFill>
        <p:spPr>
          <a:xfrm>
            <a:off x="2209" y="1240"/>
            <a:ext cx="12189788" cy="6856756"/>
          </a:xfrm>
          <a:prstGeom prst="rect">
            <a:avLst/>
          </a:prstGeom>
          <a:noFill/>
          <a:ln>
            <a:noFill/>
          </a:ln>
        </p:spPr>
      </p:pic>
      <p:sp>
        <p:nvSpPr>
          <p:cNvPr id="33" name="Google Shape;33;p20"/>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0"/>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20"/>
          <p:cNvSpPr txBox="1"/>
          <p:nvPr>
            <p:ph type="title"/>
          </p:nvPr>
        </p:nvSpPr>
        <p:spPr>
          <a:xfrm>
            <a:off x="262593" y="109163"/>
            <a:ext cx="8276732" cy="798568"/>
          </a:xfrm>
          <a:prstGeom prst="rect">
            <a:avLst/>
          </a:prstGeom>
          <a:noFill/>
          <a:ln>
            <a:noFill/>
          </a:ln>
        </p:spPr>
        <p:txBody>
          <a:bodyPr anchorCtr="0" anchor="ctr" bIns="49775" lIns="99550" spcFirstLastPara="1" rIns="99550" wrap="square" tIns="49775">
            <a:normAutofit/>
          </a:bodyPr>
          <a:lstStyle>
            <a:lvl1pPr lvl="0" algn="l">
              <a:spcBef>
                <a:spcPts val="0"/>
              </a:spcBef>
              <a:spcAft>
                <a:spcPts val="0"/>
              </a:spcAft>
              <a:buClr>
                <a:schemeClr val="lt1"/>
              </a:buClr>
              <a:buSzPts val="4000"/>
              <a:buFont typeface="Calibri"/>
              <a:buNone/>
              <a:defRPr b="1" sz="40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0"/>
          <p:cNvSpPr txBox="1"/>
          <p:nvPr>
            <p:ph idx="1" type="body"/>
          </p:nvPr>
        </p:nvSpPr>
        <p:spPr>
          <a:xfrm>
            <a:off x="262592" y="1413243"/>
            <a:ext cx="11522780" cy="4823421"/>
          </a:xfrm>
          <a:prstGeom prst="rect">
            <a:avLst/>
          </a:prstGeom>
          <a:noFill/>
          <a:ln>
            <a:noFill/>
          </a:ln>
        </p:spPr>
        <p:txBody>
          <a:bodyPr anchorCtr="0" anchor="t" bIns="49775" lIns="99550" spcFirstLastPara="1" rIns="99550" wrap="square" tIns="49775">
            <a:normAutofit/>
          </a:bodyPr>
          <a:lstStyle>
            <a:lvl1pPr indent="-228600" lvl="0" marL="457200" algn="l">
              <a:spcBef>
                <a:spcPts val="400"/>
              </a:spcBef>
              <a:spcAft>
                <a:spcPts val="0"/>
              </a:spcAft>
              <a:buClr>
                <a:srgbClr val="80C615"/>
              </a:buClr>
              <a:buSzPts val="2000"/>
              <a:buNone/>
              <a:defRPr i="1" sz="2000">
                <a:solidFill>
                  <a:srgbClr val="80C615"/>
                </a:solidFill>
                <a:latin typeface="Calibri"/>
                <a:ea typeface="Calibri"/>
                <a:cs typeface="Calibri"/>
                <a:sym typeface="Calibri"/>
              </a:defRPr>
            </a:lvl1pPr>
            <a:lvl2pPr indent="-228600" lvl="1" marL="914400" algn="l">
              <a:spcBef>
                <a:spcPts val="400"/>
              </a:spcBef>
              <a:spcAft>
                <a:spcPts val="0"/>
              </a:spcAft>
              <a:buClr>
                <a:srgbClr val="80C615"/>
              </a:buClr>
              <a:buSzPts val="2000"/>
              <a:buNone/>
              <a:defRPr i="1" sz="2000">
                <a:solidFill>
                  <a:srgbClr val="80C615"/>
                </a:solidFill>
                <a:latin typeface="Calibri"/>
                <a:ea typeface="Calibri"/>
                <a:cs typeface="Calibri"/>
                <a:sym typeface="Calibri"/>
              </a:defRPr>
            </a:lvl2pPr>
            <a:lvl3pPr indent="-228600" lvl="2" marL="1371600" algn="l">
              <a:spcBef>
                <a:spcPts val="400"/>
              </a:spcBef>
              <a:spcAft>
                <a:spcPts val="0"/>
              </a:spcAft>
              <a:buClr>
                <a:srgbClr val="80C615"/>
              </a:buClr>
              <a:buSzPts val="2000"/>
              <a:buNone/>
              <a:defRPr i="1" sz="2000">
                <a:solidFill>
                  <a:srgbClr val="80C615"/>
                </a:solidFill>
                <a:latin typeface="Calibri"/>
                <a:ea typeface="Calibri"/>
                <a:cs typeface="Calibri"/>
                <a:sym typeface="Calibri"/>
              </a:defRPr>
            </a:lvl3pPr>
            <a:lvl4pPr indent="-228600" lvl="3" marL="1828800" algn="l">
              <a:spcBef>
                <a:spcPts val="400"/>
              </a:spcBef>
              <a:spcAft>
                <a:spcPts val="0"/>
              </a:spcAft>
              <a:buClr>
                <a:srgbClr val="80C615"/>
              </a:buClr>
              <a:buSzPts val="2000"/>
              <a:buNone/>
              <a:defRPr i="1" sz="2000">
                <a:solidFill>
                  <a:srgbClr val="80C615"/>
                </a:solidFill>
                <a:latin typeface="Calibri"/>
                <a:ea typeface="Calibri"/>
                <a:cs typeface="Calibri"/>
                <a:sym typeface="Calibri"/>
              </a:defRPr>
            </a:lvl4pPr>
            <a:lvl5pPr indent="-228600" lvl="4" marL="2286000" algn="l">
              <a:spcBef>
                <a:spcPts val="400"/>
              </a:spcBef>
              <a:spcAft>
                <a:spcPts val="0"/>
              </a:spcAft>
              <a:buClr>
                <a:srgbClr val="80C615"/>
              </a:buClr>
              <a:buSzPts val="2000"/>
              <a:buNone/>
              <a:defRPr i="1" sz="2000">
                <a:solidFill>
                  <a:srgbClr val="80C615"/>
                </a:solidFill>
                <a:latin typeface="Calibri"/>
                <a:ea typeface="Calibri"/>
                <a:cs typeface="Calibri"/>
                <a:sym typeface="Calibri"/>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p:cSld name="제목 및 내용">
    <p:bg>
      <p:bgPr>
        <a:solidFill>
          <a:schemeClr val="lt1"/>
        </a:solidFill>
      </p:bgPr>
    </p:bg>
    <p:spTree>
      <p:nvGrpSpPr>
        <p:cNvPr id="38" name="Shape 38"/>
        <p:cNvGrpSpPr/>
        <p:nvPr/>
      </p:nvGrpSpPr>
      <p:grpSpPr>
        <a:xfrm>
          <a:off x="0" y="0"/>
          <a:ext cx="0" cy="0"/>
          <a:chOff x="0" y="0"/>
          <a:chExt cx="0" cy="0"/>
        </a:xfrm>
      </p:grpSpPr>
      <p:pic>
        <p:nvPicPr>
          <p:cNvPr id="39" name="Google Shape;39;p21"/>
          <p:cNvPicPr preferRelativeResize="0"/>
          <p:nvPr/>
        </p:nvPicPr>
        <p:blipFill rotWithShape="1">
          <a:blip r:embed="rId2">
            <a:alphaModFix/>
          </a:blip>
          <a:srcRect b="0" l="0" r="0" t="0"/>
          <a:stretch/>
        </p:blipFill>
        <p:spPr>
          <a:xfrm>
            <a:off x="2209" y="1240"/>
            <a:ext cx="12189788" cy="6856756"/>
          </a:xfrm>
          <a:prstGeom prst="rect">
            <a:avLst/>
          </a:prstGeom>
          <a:noFill/>
          <a:ln>
            <a:noFill/>
          </a:ln>
        </p:spPr>
      </p:pic>
      <p:sp>
        <p:nvSpPr>
          <p:cNvPr id="40" name="Google Shape;40;p21"/>
          <p:cNvSpPr txBox="1"/>
          <p:nvPr>
            <p:ph idx="10" type="dt"/>
          </p:nvPr>
        </p:nvSpPr>
        <p:spPr>
          <a:xfrm>
            <a:off x="609601" y="6500837"/>
            <a:ext cx="2844800" cy="220641"/>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1"/>
          <p:cNvSpPr txBox="1"/>
          <p:nvPr>
            <p:ph idx="11" type="ftr"/>
          </p:nvPr>
        </p:nvSpPr>
        <p:spPr>
          <a:xfrm>
            <a:off x="4165602" y="6500837"/>
            <a:ext cx="3860800" cy="220641"/>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1"/>
          <p:cNvSpPr txBox="1"/>
          <p:nvPr>
            <p:ph idx="12" type="sldNum"/>
          </p:nvPr>
        </p:nvSpPr>
        <p:spPr>
          <a:xfrm>
            <a:off x="8737601" y="6500837"/>
            <a:ext cx="2844800" cy="220641"/>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21"/>
          <p:cNvSpPr txBox="1"/>
          <p:nvPr>
            <p:ph type="title"/>
          </p:nvPr>
        </p:nvSpPr>
        <p:spPr>
          <a:xfrm>
            <a:off x="262593" y="109163"/>
            <a:ext cx="8276732" cy="798568"/>
          </a:xfrm>
          <a:prstGeom prst="rect">
            <a:avLst/>
          </a:prstGeom>
          <a:noFill/>
          <a:ln>
            <a:noFill/>
          </a:ln>
        </p:spPr>
        <p:txBody>
          <a:bodyPr anchorCtr="0" anchor="ctr" bIns="49775" lIns="99550" spcFirstLastPara="1" rIns="99550" wrap="square" tIns="49775">
            <a:normAutofit/>
          </a:bodyPr>
          <a:lstStyle>
            <a:lvl1pPr lvl="0" algn="l">
              <a:spcBef>
                <a:spcPts val="0"/>
              </a:spcBef>
              <a:spcAft>
                <a:spcPts val="0"/>
              </a:spcAft>
              <a:buClr>
                <a:srgbClr val="80C615"/>
              </a:buClr>
              <a:buSzPts val="4000"/>
              <a:buFont typeface="Calibri"/>
              <a:buNone/>
              <a:defRPr b="1" sz="4000">
                <a:solidFill>
                  <a:srgbClr val="80C615"/>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21"/>
          <p:cNvSpPr txBox="1"/>
          <p:nvPr>
            <p:ph idx="1" type="body"/>
          </p:nvPr>
        </p:nvSpPr>
        <p:spPr>
          <a:xfrm>
            <a:off x="262592" y="1413243"/>
            <a:ext cx="11522780" cy="4823421"/>
          </a:xfrm>
          <a:prstGeom prst="rect">
            <a:avLst/>
          </a:prstGeom>
          <a:noFill/>
          <a:ln>
            <a:noFill/>
          </a:ln>
        </p:spPr>
        <p:txBody>
          <a:bodyPr anchorCtr="0" anchor="t" bIns="49775" lIns="99550" spcFirstLastPara="1" rIns="99550" wrap="square" tIns="49775">
            <a:normAutofit/>
          </a:bodyPr>
          <a:lstStyle>
            <a:lvl1pPr indent="-228600" lvl="0" marL="457200" algn="l">
              <a:spcBef>
                <a:spcPts val="400"/>
              </a:spcBef>
              <a:spcAft>
                <a:spcPts val="0"/>
              </a:spcAft>
              <a:buClr>
                <a:srgbClr val="050507"/>
              </a:buClr>
              <a:buSzPts val="2000"/>
              <a:buNone/>
              <a:defRPr i="1" sz="2000">
                <a:solidFill>
                  <a:srgbClr val="050507"/>
                </a:solidFill>
                <a:latin typeface="Calibri"/>
                <a:ea typeface="Calibri"/>
                <a:cs typeface="Calibri"/>
                <a:sym typeface="Calibri"/>
              </a:defRPr>
            </a:lvl1pPr>
            <a:lvl2pPr indent="-228600" lvl="1" marL="914400" algn="l">
              <a:spcBef>
                <a:spcPts val="400"/>
              </a:spcBef>
              <a:spcAft>
                <a:spcPts val="0"/>
              </a:spcAft>
              <a:buClr>
                <a:srgbClr val="050507"/>
              </a:buClr>
              <a:buSzPts val="2000"/>
              <a:buNone/>
              <a:defRPr i="1" sz="2000">
                <a:solidFill>
                  <a:srgbClr val="050507"/>
                </a:solidFill>
                <a:latin typeface="Calibri"/>
                <a:ea typeface="Calibri"/>
                <a:cs typeface="Calibri"/>
                <a:sym typeface="Calibri"/>
              </a:defRPr>
            </a:lvl2pPr>
            <a:lvl3pPr indent="-228600" lvl="2" marL="1371600" algn="l">
              <a:spcBef>
                <a:spcPts val="400"/>
              </a:spcBef>
              <a:spcAft>
                <a:spcPts val="0"/>
              </a:spcAft>
              <a:buClr>
                <a:srgbClr val="050507"/>
              </a:buClr>
              <a:buSzPts val="2000"/>
              <a:buNone/>
              <a:defRPr i="1" sz="2000">
                <a:solidFill>
                  <a:srgbClr val="050507"/>
                </a:solidFill>
                <a:latin typeface="Calibri"/>
                <a:ea typeface="Calibri"/>
                <a:cs typeface="Calibri"/>
                <a:sym typeface="Calibri"/>
              </a:defRPr>
            </a:lvl3pPr>
            <a:lvl4pPr indent="-228600" lvl="3" marL="1828800" algn="l">
              <a:spcBef>
                <a:spcPts val="400"/>
              </a:spcBef>
              <a:spcAft>
                <a:spcPts val="0"/>
              </a:spcAft>
              <a:buClr>
                <a:srgbClr val="050507"/>
              </a:buClr>
              <a:buSzPts val="2000"/>
              <a:buNone/>
              <a:defRPr i="1" sz="2000">
                <a:solidFill>
                  <a:srgbClr val="050507"/>
                </a:solidFill>
                <a:latin typeface="Calibri"/>
                <a:ea typeface="Calibri"/>
                <a:cs typeface="Calibri"/>
                <a:sym typeface="Calibri"/>
              </a:defRPr>
            </a:lvl4pPr>
            <a:lvl5pPr indent="-228600" lvl="4" marL="2286000" algn="l">
              <a:spcBef>
                <a:spcPts val="400"/>
              </a:spcBef>
              <a:spcAft>
                <a:spcPts val="0"/>
              </a:spcAft>
              <a:buClr>
                <a:srgbClr val="050507"/>
              </a:buClr>
              <a:buSzPts val="2000"/>
              <a:buNone/>
              <a:defRPr i="1" sz="2000">
                <a:solidFill>
                  <a:srgbClr val="050507"/>
                </a:solidFill>
                <a:latin typeface="Calibri"/>
                <a:ea typeface="Calibri"/>
                <a:cs typeface="Calibri"/>
                <a:sym typeface="Calibri"/>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bg>
      <p:bgPr>
        <a:solidFill>
          <a:schemeClr val="lt1"/>
        </a:solidFill>
      </p:bgPr>
    </p:bg>
    <p:spTree>
      <p:nvGrpSpPr>
        <p:cNvPr id="45" name="Shape 45"/>
        <p:cNvGrpSpPr/>
        <p:nvPr/>
      </p:nvGrpSpPr>
      <p:grpSpPr>
        <a:xfrm>
          <a:off x="0" y="0"/>
          <a:ext cx="0" cy="0"/>
          <a:chOff x="0" y="0"/>
          <a:chExt cx="0" cy="0"/>
        </a:xfrm>
      </p:grpSpPr>
      <p:pic>
        <p:nvPicPr>
          <p:cNvPr id="46" name="Google Shape;46;p22"/>
          <p:cNvPicPr preferRelativeResize="0"/>
          <p:nvPr/>
        </p:nvPicPr>
        <p:blipFill rotWithShape="1">
          <a:blip r:embed="rId2">
            <a:alphaModFix/>
          </a:blip>
          <a:srcRect b="0" l="0" r="0" t="0"/>
          <a:stretch/>
        </p:blipFill>
        <p:spPr>
          <a:xfrm>
            <a:off x="2209" y="1"/>
            <a:ext cx="12189788" cy="6856756"/>
          </a:xfrm>
          <a:prstGeom prst="rect">
            <a:avLst/>
          </a:prstGeom>
          <a:noFill/>
          <a:ln>
            <a:noFill/>
          </a:ln>
        </p:spPr>
      </p:pic>
      <p:sp>
        <p:nvSpPr>
          <p:cNvPr id="47" name="Google Shape;47;p22"/>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2"/>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22"/>
          <p:cNvSpPr txBox="1"/>
          <p:nvPr>
            <p:ph type="ctrTitle"/>
          </p:nvPr>
        </p:nvSpPr>
        <p:spPr>
          <a:xfrm>
            <a:off x="2567608" y="2420888"/>
            <a:ext cx="7056784" cy="1367835"/>
          </a:xfrm>
          <a:prstGeom prst="rect">
            <a:avLst/>
          </a:prstGeom>
          <a:noFill/>
          <a:ln>
            <a:noFill/>
          </a:ln>
        </p:spPr>
        <p:txBody>
          <a:bodyPr anchorCtr="0" anchor="t" bIns="49775" lIns="99550" spcFirstLastPara="1" rIns="99550" wrap="square" tIns="49775">
            <a:noAutofit/>
          </a:bodyPr>
          <a:lstStyle>
            <a:lvl1pPr lvl="0" algn="ctr">
              <a:lnSpc>
                <a:spcPct val="100000"/>
              </a:lnSpc>
              <a:spcBef>
                <a:spcPts val="0"/>
              </a:spcBef>
              <a:spcAft>
                <a:spcPts val="0"/>
              </a:spcAft>
              <a:buClr>
                <a:schemeClr val="hlink"/>
              </a:buClr>
              <a:buSzPts val="7200"/>
              <a:buFont typeface="Gulimche"/>
              <a:buNone/>
              <a:defRPr sz="720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609601" y="19026"/>
            <a:ext cx="10972800" cy="796908"/>
          </a:xfrm>
          <a:prstGeom prst="rect">
            <a:avLst/>
          </a:prstGeom>
          <a:noFill/>
          <a:ln>
            <a:noFill/>
          </a:ln>
        </p:spPr>
        <p:txBody>
          <a:bodyPr anchorCtr="0" anchor="ctr" bIns="49775" lIns="99550" spcFirstLastPara="1" rIns="99550" wrap="square" tIns="49775">
            <a:normAutofit/>
          </a:bodyPr>
          <a:lstStyle>
            <a:lvl1pPr lvl="0" marR="0" rtl="0" algn="l">
              <a:spcBef>
                <a:spcPts val="0"/>
              </a:spcBef>
              <a:spcAft>
                <a:spcPts val="0"/>
              </a:spcAft>
              <a:buClr>
                <a:srgbClr val="000000"/>
              </a:buClr>
              <a:buSzPts val="3799"/>
              <a:buFont typeface="Malgun Gothic"/>
              <a:buNone/>
              <a:defRPr b="0" i="0" sz="3799" u="none" cap="none" strike="noStrike">
                <a:solidFill>
                  <a:srgbClr val="000000"/>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609601" y="1062021"/>
            <a:ext cx="10972800" cy="5286412"/>
          </a:xfrm>
          <a:prstGeom prst="rect">
            <a:avLst/>
          </a:prstGeom>
          <a:noFill/>
          <a:ln>
            <a:noFill/>
          </a:ln>
        </p:spPr>
        <p:txBody>
          <a:bodyPr anchorCtr="0" anchor="t" bIns="49775" lIns="99550" spcFirstLastPara="1" rIns="99550" wrap="square" tIns="49775">
            <a:normAutofit/>
          </a:bodyPr>
          <a:lstStyle>
            <a:lvl1pPr indent="-399986" lvl="0" marL="457200" marR="0" rtl="0" algn="l">
              <a:spcBef>
                <a:spcPts val="540"/>
              </a:spcBef>
              <a:spcAft>
                <a:spcPts val="0"/>
              </a:spcAft>
              <a:buClr>
                <a:schemeClr val="dk1"/>
              </a:buClr>
              <a:buSzPts val="2699"/>
              <a:buFont typeface="Arial"/>
              <a:buChar char="•"/>
              <a:defRPr b="0" i="0" sz="2699" u="none" cap="none" strike="noStrike">
                <a:solidFill>
                  <a:schemeClr val="dk1"/>
                </a:solidFill>
                <a:latin typeface="Malgun Gothic"/>
                <a:ea typeface="Malgun Gothic"/>
                <a:cs typeface="Malgun Gothic"/>
                <a:sym typeface="Malgun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68300" lvl="5" marL="27432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6pPr>
            <a:lvl7pPr indent="-368300" lvl="6" marL="32004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7pPr>
            <a:lvl8pPr indent="-368300" lvl="7" marL="36576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8pPr>
            <a:lvl9pPr indent="-368300" lvl="8" marL="4114800" marR="0" rtl="0" algn="l">
              <a:spcBef>
                <a:spcPts val="440"/>
              </a:spcBef>
              <a:spcAft>
                <a:spcPts val="0"/>
              </a:spcAft>
              <a:buClr>
                <a:schemeClr val="dk1"/>
              </a:buClr>
              <a:buSzPts val="2200"/>
              <a:buFont typeface="Arial"/>
              <a:buChar char="•"/>
              <a:defRPr b="0" i="0" sz="22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609601" y="6429399"/>
            <a:ext cx="2844800" cy="292079"/>
          </a:xfrm>
          <a:prstGeom prst="rect">
            <a:avLst/>
          </a:prstGeom>
          <a:noFill/>
          <a:ln>
            <a:noFill/>
          </a:ln>
        </p:spPr>
        <p:txBody>
          <a:bodyPr anchorCtr="0" anchor="ctr" bIns="49775" lIns="99550" spcFirstLastPara="1" rIns="99550" wrap="square" tIns="49775">
            <a:noAutofit/>
          </a:bodyPr>
          <a:lstStyle>
            <a:lvl1pPr lvl="0" marR="0" rtl="0" algn="l">
              <a:spcBef>
                <a:spcPts val="0"/>
              </a:spcBef>
              <a:spcAft>
                <a:spcPts val="0"/>
              </a:spcAft>
              <a:buSzPts val="1400"/>
              <a:buNone/>
              <a:defRPr b="0" i="0" sz="1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165602" y="6429399"/>
            <a:ext cx="3860800" cy="292079"/>
          </a:xfrm>
          <a:prstGeom prst="rect">
            <a:avLst/>
          </a:prstGeom>
          <a:noFill/>
          <a:ln>
            <a:noFill/>
          </a:ln>
        </p:spPr>
        <p:txBody>
          <a:bodyPr anchorCtr="0" anchor="ctr" bIns="49775" lIns="99550" spcFirstLastPara="1" rIns="99550" wrap="square" tIns="49775">
            <a:noAutofit/>
          </a:bodyPr>
          <a:lstStyle>
            <a:lvl1pPr lvl="0" marR="0" rtl="0" algn="ctr">
              <a:spcBef>
                <a:spcPts val="0"/>
              </a:spcBef>
              <a:spcAft>
                <a:spcPts val="0"/>
              </a:spcAft>
              <a:buSzPts val="1400"/>
              <a:buNone/>
              <a:defRPr b="0" i="0" sz="13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0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737601" y="6429399"/>
            <a:ext cx="2844800" cy="292079"/>
          </a:xfrm>
          <a:prstGeom prst="rect">
            <a:avLst/>
          </a:prstGeom>
          <a:noFill/>
          <a:ln>
            <a:noFill/>
          </a:ln>
        </p:spPr>
        <p:txBody>
          <a:bodyPr anchorCtr="0" anchor="ctr" bIns="49775" lIns="99550" spcFirstLastPara="1" rIns="99550" wrap="square" tIns="49775">
            <a:noAutofit/>
          </a:bodyPr>
          <a:lstStyle>
            <a:lvl1pPr indent="0" lvl="0" marL="0" marR="0" rtl="0" algn="r">
              <a:spcBef>
                <a:spcPts val="0"/>
              </a:spcBef>
              <a:buNone/>
              <a:defRPr b="0" i="0" sz="1300" u="none" cap="none" strike="noStrike">
                <a:solidFill>
                  <a:srgbClr val="888888"/>
                </a:solidFill>
                <a:latin typeface="Calibri"/>
                <a:ea typeface="Calibri"/>
                <a:cs typeface="Calibri"/>
                <a:sym typeface="Calibri"/>
              </a:defRPr>
            </a:lvl1pPr>
            <a:lvl2pPr indent="0" lvl="1" marL="0" marR="0" rtl="0" algn="r">
              <a:spcBef>
                <a:spcPts val="0"/>
              </a:spcBef>
              <a:buNone/>
              <a:defRPr b="0" i="0" sz="1300" u="none" cap="none" strike="noStrike">
                <a:solidFill>
                  <a:srgbClr val="888888"/>
                </a:solidFill>
                <a:latin typeface="Calibri"/>
                <a:ea typeface="Calibri"/>
                <a:cs typeface="Calibri"/>
                <a:sym typeface="Calibri"/>
              </a:defRPr>
            </a:lvl2pPr>
            <a:lvl3pPr indent="0" lvl="2" marL="0" marR="0" rtl="0" algn="r">
              <a:spcBef>
                <a:spcPts val="0"/>
              </a:spcBef>
              <a:buNone/>
              <a:defRPr b="0" i="0" sz="1300" u="none" cap="none" strike="noStrike">
                <a:solidFill>
                  <a:srgbClr val="888888"/>
                </a:solidFill>
                <a:latin typeface="Calibri"/>
                <a:ea typeface="Calibri"/>
                <a:cs typeface="Calibri"/>
                <a:sym typeface="Calibri"/>
              </a:defRPr>
            </a:lvl3pPr>
            <a:lvl4pPr indent="0" lvl="3" marL="0" marR="0" rtl="0" algn="r">
              <a:spcBef>
                <a:spcPts val="0"/>
              </a:spcBef>
              <a:buNone/>
              <a:defRPr b="0" i="0" sz="1300" u="none" cap="none" strike="noStrike">
                <a:solidFill>
                  <a:srgbClr val="888888"/>
                </a:solidFill>
                <a:latin typeface="Calibri"/>
                <a:ea typeface="Calibri"/>
                <a:cs typeface="Calibri"/>
                <a:sym typeface="Calibri"/>
              </a:defRPr>
            </a:lvl4pPr>
            <a:lvl5pPr indent="0" lvl="4" marL="0" marR="0" rtl="0" algn="r">
              <a:spcBef>
                <a:spcPts val="0"/>
              </a:spcBef>
              <a:buNone/>
              <a:defRPr b="0" i="0" sz="1300" u="none" cap="none" strike="noStrike">
                <a:solidFill>
                  <a:srgbClr val="888888"/>
                </a:solidFill>
                <a:latin typeface="Calibri"/>
                <a:ea typeface="Calibri"/>
                <a:cs typeface="Calibri"/>
                <a:sym typeface="Calibri"/>
              </a:defRPr>
            </a:lvl5pPr>
            <a:lvl6pPr indent="0" lvl="5" marL="0" marR="0" rtl="0" algn="r">
              <a:spcBef>
                <a:spcPts val="0"/>
              </a:spcBef>
              <a:buNone/>
              <a:defRPr b="0" i="0" sz="1300" u="none" cap="none" strike="noStrike">
                <a:solidFill>
                  <a:srgbClr val="888888"/>
                </a:solidFill>
                <a:latin typeface="Calibri"/>
                <a:ea typeface="Calibri"/>
                <a:cs typeface="Calibri"/>
                <a:sym typeface="Calibri"/>
              </a:defRPr>
            </a:lvl6pPr>
            <a:lvl7pPr indent="0" lvl="6" marL="0" marR="0" rtl="0" algn="r">
              <a:spcBef>
                <a:spcPts val="0"/>
              </a:spcBef>
              <a:buNone/>
              <a:defRPr b="0" i="0" sz="1300" u="none" cap="none" strike="noStrike">
                <a:solidFill>
                  <a:srgbClr val="888888"/>
                </a:solidFill>
                <a:latin typeface="Calibri"/>
                <a:ea typeface="Calibri"/>
                <a:cs typeface="Calibri"/>
                <a:sym typeface="Calibri"/>
              </a:defRPr>
            </a:lvl7pPr>
            <a:lvl8pPr indent="0" lvl="7" marL="0" marR="0" rtl="0" algn="r">
              <a:spcBef>
                <a:spcPts val="0"/>
              </a:spcBef>
              <a:buNone/>
              <a:defRPr b="0" i="0" sz="1300" u="none" cap="none" strike="noStrike">
                <a:solidFill>
                  <a:srgbClr val="888888"/>
                </a:solidFill>
                <a:latin typeface="Calibri"/>
                <a:ea typeface="Calibri"/>
                <a:cs typeface="Calibri"/>
                <a:sym typeface="Calibri"/>
              </a:defRPr>
            </a:lvl8pPr>
            <a:lvl9pPr indent="0" lvl="8" marL="0" marR="0" rtl="0" algn="r">
              <a:spcBef>
                <a:spcPts val="0"/>
              </a:spcBef>
              <a:buNone/>
              <a:defRPr b="0" i="0" sz="13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hyperlink" Target="https://www.kaggle.com/datasets/technika148/football-databas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type="ctrTitle"/>
          </p:nvPr>
        </p:nvSpPr>
        <p:spPr>
          <a:xfrm>
            <a:off x="911424" y="1052736"/>
            <a:ext cx="5544616" cy="1872208"/>
          </a:xfrm>
          <a:prstGeom prst="rect">
            <a:avLst/>
          </a:prstGeom>
          <a:noFill/>
          <a:ln>
            <a:noFill/>
          </a:ln>
        </p:spPr>
        <p:txBody>
          <a:bodyPr anchorCtr="0" anchor="t" bIns="49775" lIns="99550" spcFirstLastPara="1" rIns="99550" wrap="square" tIns="49775">
            <a:noAutofit/>
          </a:bodyPr>
          <a:lstStyle/>
          <a:p>
            <a:pPr indent="0" lvl="0" marL="0" rtl="0" algn="l">
              <a:lnSpc>
                <a:spcPct val="100000"/>
              </a:lnSpc>
              <a:spcBef>
                <a:spcPts val="0"/>
              </a:spcBef>
              <a:spcAft>
                <a:spcPts val="0"/>
              </a:spcAft>
              <a:buClr>
                <a:schemeClr val="hlink"/>
              </a:buClr>
              <a:buSzPts val="4400"/>
              <a:buFont typeface="Gulimche"/>
              <a:buNone/>
            </a:pPr>
            <a:r>
              <a:rPr b="1" lang="en-US" sz="4800"/>
              <a:t>Neo4j Project</a:t>
            </a:r>
            <a:br>
              <a:rPr lang="en-US" sz="4000"/>
            </a:br>
            <a:r>
              <a:rPr lang="en-US" sz="3200"/>
              <a:t>Analyze Football Data</a:t>
            </a:r>
            <a:br>
              <a:rPr lang="en-US" sz="4000"/>
            </a:br>
            <a:r>
              <a:rPr b="1" lang="en-US" sz="4000">
                <a:solidFill>
                  <a:srgbClr val="80C615"/>
                </a:solidFill>
              </a:rPr>
              <a:t>Fall 2022-CS 673 </a:t>
            </a:r>
            <a:endParaRPr sz="4000"/>
          </a:p>
        </p:txBody>
      </p:sp>
      <p:sp>
        <p:nvSpPr>
          <p:cNvPr id="57" name="Google Shape;57;p1"/>
          <p:cNvSpPr/>
          <p:nvPr/>
        </p:nvSpPr>
        <p:spPr>
          <a:xfrm>
            <a:off x="915761" y="2864430"/>
            <a:ext cx="4511902" cy="346739"/>
          </a:xfrm>
          <a:prstGeom prst="rect">
            <a:avLst/>
          </a:prstGeom>
          <a:noFill/>
          <a:ln>
            <a:noFill/>
          </a:ln>
        </p:spPr>
        <p:txBody>
          <a:bodyPr anchorCtr="0" anchor="t" bIns="49750" lIns="99525" spcFirstLastPara="1" rIns="99525" wrap="square" tIns="4975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Team: </a:t>
            </a:r>
            <a:r>
              <a:rPr b="0" i="0" lang="en-US" sz="1600" u="none" cap="none" strike="noStrike">
                <a:solidFill>
                  <a:schemeClr val="lt1"/>
                </a:solidFill>
                <a:latin typeface="Calibri"/>
                <a:ea typeface="Calibri"/>
                <a:cs typeface="Calibri"/>
                <a:sym typeface="Calibri"/>
              </a:rPr>
              <a:t>Pritam Channawar, Ari Perez, Manas Vani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80ebb022a1_0_9"/>
          <p:cNvSpPr txBox="1"/>
          <p:nvPr>
            <p:ph type="title"/>
          </p:nvPr>
        </p:nvSpPr>
        <p:spPr>
          <a:xfrm>
            <a:off x="262593" y="109163"/>
            <a:ext cx="82767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Aggregation Operations</a:t>
            </a:r>
            <a:endParaRPr/>
          </a:p>
        </p:txBody>
      </p:sp>
      <p:sp>
        <p:nvSpPr>
          <p:cNvPr id="149" name="Google Shape;149;g180ebb022a1_0_9"/>
          <p:cNvSpPr txBox="1"/>
          <p:nvPr>
            <p:ph idx="1" type="body"/>
          </p:nvPr>
        </p:nvSpPr>
        <p:spPr>
          <a:xfrm>
            <a:off x="262592" y="1413243"/>
            <a:ext cx="11522700" cy="4823400"/>
          </a:xfrm>
          <a:prstGeom prst="rect">
            <a:avLst/>
          </a:prstGeom>
        </p:spPr>
        <p:txBody>
          <a:bodyPr anchorCtr="0" anchor="t" bIns="49775" lIns="99550" spcFirstLastPara="1" rIns="99550" wrap="square" tIns="49775">
            <a:normAutofit/>
          </a:bodyPr>
          <a:lstStyle/>
          <a:p>
            <a:pPr indent="0" lvl="0" marL="0" rtl="0" algn="l">
              <a:spcBef>
                <a:spcPts val="400"/>
              </a:spcBef>
              <a:spcAft>
                <a:spcPts val="0"/>
              </a:spcAft>
              <a:buNone/>
            </a:pPr>
            <a:r>
              <a:rPr i="0" lang="en-US" sz="3000"/>
              <a:t>Filtering the date to look for a specific game</a:t>
            </a:r>
            <a:endParaRPr i="0" sz="3000"/>
          </a:p>
          <a:p>
            <a:pPr indent="0" lvl="0" marL="0" rtl="0" algn="l">
              <a:spcBef>
                <a:spcPts val="400"/>
              </a:spcBef>
              <a:spcAft>
                <a:spcPts val="0"/>
              </a:spcAft>
              <a:buClr>
                <a:schemeClr val="dk1"/>
              </a:buClr>
              <a:buSzPts val="1100"/>
              <a:buFont typeface="Arial"/>
              <a:buNone/>
            </a:pPr>
            <a:r>
              <a:rPr i="0" lang="en-US" sz="2500">
                <a:solidFill>
                  <a:srgbClr val="859900"/>
                </a:solidFill>
                <a:highlight>
                  <a:srgbClr val="1E1E1E"/>
                </a:highlight>
                <a:latin typeface="Courier New"/>
                <a:ea typeface="Courier New"/>
                <a:cs typeface="Courier New"/>
                <a:sym typeface="Courier New"/>
              </a:rPr>
              <a:t>MATCH</a:t>
            </a:r>
            <a:r>
              <a:rPr i="0" lang="en-US" sz="2500">
                <a:solidFill>
                  <a:srgbClr val="FDF6E3"/>
                </a:solidFill>
                <a:highlight>
                  <a:srgbClr val="1E1E1E"/>
                </a:highlight>
                <a:latin typeface="Courier New"/>
                <a:ea typeface="Courier New"/>
                <a:cs typeface="Courier New"/>
                <a:sym typeface="Courier New"/>
              </a:rPr>
              <a:t> </a:t>
            </a:r>
            <a:r>
              <a:rPr i="0" lang="en-US" sz="2500">
                <a:solidFill>
                  <a:srgbClr val="93A1A1"/>
                </a:solidFill>
                <a:highlight>
                  <a:srgbClr val="1E1E1E"/>
                </a:highlight>
                <a:latin typeface="Courier New"/>
                <a:ea typeface="Courier New"/>
                <a:cs typeface="Courier New"/>
                <a:sym typeface="Courier New"/>
              </a:rPr>
              <a:t>(</a:t>
            </a:r>
            <a:r>
              <a:rPr i="0" lang="en-US" sz="2500">
                <a:solidFill>
                  <a:srgbClr val="FDF6E3"/>
                </a:solidFill>
                <a:highlight>
                  <a:srgbClr val="1E1E1E"/>
                </a:highlight>
                <a:latin typeface="Courier New"/>
                <a:ea typeface="Courier New"/>
                <a:cs typeface="Courier New"/>
                <a:sym typeface="Courier New"/>
              </a:rPr>
              <a:t>n</a:t>
            </a:r>
            <a:r>
              <a:rPr i="0" lang="en-US" sz="2500">
                <a:solidFill>
                  <a:srgbClr val="93A1A1"/>
                </a:solidFill>
                <a:highlight>
                  <a:srgbClr val="1E1E1E"/>
                </a:highlight>
                <a:latin typeface="Courier New"/>
                <a:ea typeface="Courier New"/>
                <a:cs typeface="Courier New"/>
                <a:sym typeface="Courier New"/>
              </a:rPr>
              <a:t>:</a:t>
            </a:r>
            <a:r>
              <a:rPr i="0" lang="en-US" sz="2500">
                <a:solidFill>
                  <a:srgbClr val="FDF6E3"/>
                </a:solidFill>
                <a:highlight>
                  <a:srgbClr val="1E1E1E"/>
                </a:highlight>
                <a:latin typeface="Courier New"/>
                <a:ea typeface="Courier New"/>
                <a:cs typeface="Courier New"/>
                <a:sym typeface="Courier New"/>
              </a:rPr>
              <a:t>Game</a:t>
            </a:r>
            <a:r>
              <a:rPr i="0" lang="en-US" sz="2500">
                <a:solidFill>
                  <a:srgbClr val="93A1A1"/>
                </a:solidFill>
                <a:highlight>
                  <a:srgbClr val="1E1E1E"/>
                </a:highlight>
                <a:latin typeface="Courier New"/>
                <a:ea typeface="Courier New"/>
                <a:cs typeface="Courier New"/>
                <a:sym typeface="Courier New"/>
              </a:rPr>
              <a:t>)</a:t>
            </a:r>
            <a:endParaRPr i="0" sz="2500">
              <a:solidFill>
                <a:srgbClr val="93A1A1"/>
              </a:solidFill>
              <a:highlight>
                <a:srgbClr val="1E1E1E"/>
              </a:highlight>
              <a:latin typeface="Courier New"/>
              <a:ea typeface="Courier New"/>
              <a:cs typeface="Courier New"/>
              <a:sym typeface="Courier New"/>
            </a:endParaRPr>
          </a:p>
          <a:p>
            <a:pPr indent="0" lvl="0" marL="0" rtl="0" algn="l">
              <a:spcBef>
                <a:spcPts val="400"/>
              </a:spcBef>
              <a:spcAft>
                <a:spcPts val="0"/>
              </a:spcAft>
              <a:buClr>
                <a:schemeClr val="dk1"/>
              </a:buClr>
              <a:buSzPts val="1100"/>
              <a:buFont typeface="Arial"/>
              <a:buNone/>
            </a:pPr>
            <a:r>
              <a:rPr i="0" lang="en-US" sz="2500">
                <a:solidFill>
                  <a:srgbClr val="859900"/>
                </a:solidFill>
                <a:highlight>
                  <a:srgbClr val="1E1E1E"/>
                </a:highlight>
                <a:latin typeface="Courier New"/>
                <a:ea typeface="Courier New"/>
                <a:cs typeface="Courier New"/>
                <a:sym typeface="Courier New"/>
              </a:rPr>
              <a:t>WHERE</a:t>
            </a:r>
            <a:r>
              <a:rPr i="0" lang="en-US" sz="2500">
                <a:solidFill>
                  <a:srgbClr val="FDF6E3"/>
                </a:solidFill>
                <a:highlight>
                  <a:srgbClr val="1E1E1E"/>
                </a:highlight>
                <a:latin typeface="Courier New"/>
                <a:ea typeface="Courier New"/>
                <a:cs typeface="Courier New"/>
                <a:sym typeface="Courier New"/>
              </a:rPr>
              <a:t> n</a:t>
            </a:r>
            <a:r>
              <a:rPr i="0" lang="en-US" sz="2500">
                <a:solidFill>
                  <a:srgbClr val="93A1A1"/>
                </a:solidFill>
                <a:highlight>
                  <a:srgbClr val="1E1E1E"/>
                </a:highlight>
                <a:latin typeface="Courier New"/>
                <a:ea typeface="Courier New"/>
                <a:cs typeface="Courier New"/>
                <a:sym typeface="Courier New"/>
              </a:rPr>
              <a:t>.</a:t>
            </a:r>
            <a:r>
              <a:rPr i="0" lang="en-US" sz="2500">
                <a:solidFill>
                  <a:srgbClr val="FDF6E3"/>
                </a:solidFill>
                <a:highlight>
                  <a:srgbClr val="1E1E1E"/>
                </a:highlight>
                <a:latin typeface="Courier New"/>
                <a:ea typeface="Courier New"/>
                <a:cs typeface="Courier New"/>
                <a:sym typeface="Courier New"/>
              </a:rPr>
              <a:t>date </a:t>
            </a:r>
            <a:r>
              <a:rPr i="0" lang="en-US" sz="2500">
                <a:solidFill>
                  <a:srgbClr val="859900"/>
                </a:solidFill>
                <a:highlight>
                  <a:srgbClr val="1E1E1E"/>
                </a:highlight>
                <a:latin typeface="Courier New"/>
                <a:ea typeface="Courier New"/>
                <a:cs typeface="Courier New"/>
                <a:sym typeface="Courier New"/>
              </a:rPr>
              <a:t>CONTAINS</a:t>
            </a:r>
            <a:r>
              <a:rPr i="0" lang="en-US" sz="2500">
                <a:solidFill>
                  <a:srgbClr val="FDF6E3"/>
                </a:solidFill>
                <a:highlight>
                  <a:srgbClr val="1E1E1E"/>
                </a:highlight>
                <a:latin typeface="Courier New"/>
                <a:ea typeface="Courier New"/>
                <a:cs typeface="Courier New"/>
                <a:sym typeface="Courier New"/>
              </a:rPr>
              <a:t> </a:t>
            </a:r>
            <a:r>
              <a:rPr i="0" lang="en-US" sz="2500">
                <a:solidFill>
                  <a:srgbClr val="B58900"/>
                </a:solidFill>
                <a:highlight>
                  <a:srgbClr val="1E1E1E"/>
                </a:highlight>
                <a:latin typeface="Courier New"/>
                <a:ea typeface="Courier New"/>
                <a:cs typeface="Courier New"/>
                <a:sym typeface="Courier New"/>
              </a:rPr>
              <a:t>"2015-08"//can be any date</a:t>
            </a:r>
            <a:endParaRPr i="0" sz="2500">
              <a:solidFill>
                <a:srgbClr val="B58900"/>
              </a:solidFill>
              <a:highlight>
                <a:srgbClr val="1E1E1E"/>
              </a:highlight>
              <a:latin typeface="Courier New"/>
              <a:ea typeface="Courier New"/>
              <a:cs typeface="Courier New"/>
              <a:sym typeface="Courier New"/>
            </a:endParaRPr>
          </a:p>
          <a:p>
            <a:pPr indent="0" lvl="0" marL="0" rtl="0" algn="l">
              <a:spcBef>
                <a:spcPts val="400"/>
              </a:spcBef>
              <a:spcAft>
                <a:spcPts val="0"/>
              </a:spcAft>
              <a:buClr>
                <a:schemeClr val="dk1"/>
              </a:buClr>
              <a:buSzPts val="1100"/>
              <a:buFont typeface="Arial"/>
              <a:buNone/>
            </a:pPr>
            <a:r>
              <a:rPr i="0" lang="en-US" sz="2500">
                <a:solidFill>
                  <a:srgbClr val="859900"/>
                </a:solidFill>
                <a:highlight>
                  <a:srgbClr val="1E1E1E"/>
                </a:highlight>
                <a:latin typeface="Courier New"/>
                <a:ea typeface="Courier New"/>
                <a:cs typeface="Courier New"/>
                <a:sym typeface="Courier New"/>
              </a:rPr>
              <a:t>RETURN</a:t>
            </a:r>
            <a:r>
              <a:rPr i="0" lang="en-US" sz="2500">
                <a:solidFill>
                  <a:srgbClr val="FDF6E3"/>
                </a:solidFill>
                <a:highlight>
                  <a:srgbClr val="1E1E1E"/>
                </a:highlight>
                <a:latin typeface="Courier New"/>
                <a:ea typeface="Courier New"/>
                <a:cs typeface="Courier New"/>
                <a:sym typeface="Courier New"/>
              </a:rPr>
              <a:t> n</a:t>
            </a:r>
            <a:endParaRPr i="0" sz="2500">
              <a:solidFill>
                <a:srgbClr val="FDF6E3"/>
              </a:solidFill>
              <a:highlight>
                <a:srgbClr val="1E1E1E"/>
              </a:highlight>
              <a:latin typeface="Courier New"/>
              <a:ea typeface="Courier New"/>
              <a:cs typeface="Courier New"/>
              <a:sym typeface="Courier New"/>
            </a:endParaRPr>
          </a:p>
          <a:p>
            <a:pPr indent="0" lvl="0" marL="0" rtl="0" algn="l">
              <a:spcBef>
                <a:spcPts val="400"/>
              </a:spcBef>
              <a:spcAft>
                <a:spcPts val="0"/>
              </a:spcAft>
              <a:buNone/>
            </a:pPr>
            <a:r>
              <a:rPr i="0" lang="en-US" sz="3000"/>
              <a:t> </a:t>
            </a:r>
            <a:endParaRPr i="0" sz="3000"/>
          </a:p>
        </p:txBody>
      </p:sp>
      <p:pic>
        <p:nvPicPr>
          <p:cNvPr id="150" name="Google Shape;150;g180ebb022a1_0_9"/>
          <p:cNvPicPr preferRelativeResize="0"/>
          <p:nvPr/>
        </p:nvPicPr>
        <p:blipFill>
          <a:blip r:embed="rId3">
            <a:alphaModFix/>
          </a:blip>
          <a:stretch>
            <a:fillRect/>
          </a:stretch>
        </p:blipFill>
        <p:spPr>
          <a:xfrm>
            <a:off x="379424" y="3429000"/>
            <a:ext cx="5665377" cy="3208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9"/>
          <p:cNvSpPr txBox="1"/>
          <p:nvPr>
            <p:ph type="title"/>
          </p:nvPr>
        </p:nvSpPr>
        <p:spPr>
          <a:xfrm>
            <a:off x="262593" y="109163"/>
            <a:ext cx="8276732" cy="798568"/>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Aggregation Operations</a:t>
            </a:r>
            <a:endParaRPr/>
          </a:p>
        </p:txBody>
      </p:sp>
      <p:sp>
        <p:nvSpPr>
          <p:cNvPr id="156" name="Google Shape;156;p9"/>
          <p:cNvSpPr txBox="1"/>
          <p:nvPr>
            <p:ph idx="1" type="body"/>
          </p:nvPr>
        </p:nvSpPr>
        <p:spPr>
          <a:xfrm>
            <a:off x="262592" y="1413243"/>
            <a:ext cx="11522780" cy="4823421"/>
          </a:xfrm>
          <a:prstGeom prst="rect">
            <a:avLst/>
          </a:prstGeom>
          <a:noFill/>
          <a:ln>
            <a:noFill/>
          </a:ln>
        </p:spPr>
        <p:txBody>
          <a:bodyPr anchorCtr="0" anchor="t" bIns="49775" lIns="99550" spcFirstLastPara="1" rIns="99550" wrap="square" tIns="49775">
            <a:normAutofit/>
          </a:bodyPr>
          <a:lstStyle/>
          <a:p>
            <a:pPr indent="0" lvl="0" marL="0" rtl="0" algn="l">
              <a:spcBef>
                <a:spcPts val="0"/>
              </a:spcBef>
              <a:spcAft>
                <a:spcPts val="0"/>
              </a:spcAft>
              <a:buClr>
                <a:srgbClr val="80C615"/>
              </a:buClr>
              <a:buSzPts val="2000"/>
              <a:buFont typeface="Arial"/>
              <a:buNone/>
            </a:pPr>
            <a:r>
              <a:rPr lang="en-US" sz="5100"/>
              <a:t>Top 10 Goal Scorers</a:t>
            </a:r>
            <a:endParaRPr sz="5100"/>
          </a:p>
          <a:p>
            <a:pPr indent="0" lvl="0" marL="0" rtl="0" algn="l">
              <a:lnSpc>
                <a:spcPct val="150000"/>
              </a:lnSpc>
              <a:spcBef>
                <a:spcPts val="0"/>
              </a:spcBef>
              <a:spcAft>
                <a:spcPts val="0"/>
              </a:spcAft>
              <a:buClr>
                <a:schemeClr val="dk1"/>
              </a:buClr>
              <a:buSzPts val="1100"/>
              <a:buNone/>
            </a:pPr>
            <a:r>
              <a:t/>
            </a:r>
            <a:endParaRPr i="0" sz="18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t/>
            </a:r>
            <a:endParaRPr i="0" sz="18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sz="1800">
                <a:solidFill>
                  <a:srgbClr val="F6F6F4"/>
                </a:solidFill>
                <a:highlight>
                  <a:srgbClr val="282A36"/>
                </a:highlight>
                <a:latin typeface="Courier New"/>
                <a:ea typeface="Courier New"/>
                <a:cs typeface="Courier New"/>
                <a:sym typeface="Courier New"/>
              </a:rPr>
              <a:t>MATCH (player: Player) </a:t>
            </a:r>
            <a:r>
              <a:rPr i="0" lang="en-US" sz="1800">
                <a:solidFill>
                  <a:srgbClr val="F286C4"/>
                </a:solidFill>
                <a:highlight>
                  <a:srgbClr val="282A36"/>
                </a:highlight>
                <a:latin typeface="Courier New"/>
                <a:ea typeface="Courier New"/>
                <a:cs typeface="Courier New"/>
                <a:sym typeface="Courier New"/>
              </a:rPr>
              <a:t>&lt;-</a:t>
            </a:r>
            <a:r>
              <a:rPr i="0" lang="en-US" sz="1800">
                <a:solidFill>
                  <a:srgbClr val="F6F6F4"/>
                </a:solidFill>
                <a:highlight>
                  <a:srgbClr val="282A36"/>
                </a:highlight>
                <a:latin typeface="Courier New"/>
                <a:ea typeface="Courier New"/>
                <a:cs typeface="Courier New"/>
                <a:sym typeface="Courier New"/>
              </a:rPr>
              <a:t>[rel: Shot_by]</a:t>
            </a:r>
            <a:r>
              <a:rPr i="0" lang="en-US" sz="1800">
                <a:solidFill>
                  <a:srgbClr val="F286C4"/>
                </a:solidFill>
                <a:highlight>
                  <a:srgbClr val="282A36"/>
                </a:highlight>
                <a:latin typeface="Courier New"/>
                <a:ea typeface="Courier New"/>
                <a:cs typeface="Courier New"/>
                <a:sym typeface="Courier New"/>
              </a:rPr>
              <a:t>-</a:t>
            </a:r>
            <a:r>
              <a:rPr i="0" lang="en-US" sz="1800">
                <a:solidFill>
                  <a:srgbClr val="F6F6F4"/>
                </a:solidFill>
                <a:highlight>
                  <a:srgbClr val="282A36"/>
                </a:highlight>
                <a:latin typeface="Courier New"/>
                <a:ea typeface="Courier New"/>
                <a:cs typeface="Courier New"/>
                <a:sym typeface="Courier New"/>
              </a:rPr>
              <a:t> ()</a:t>
            </a:r>
            <a:endParaRPr i="0" sz="18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sz="1800">
                <a:solidFill>
                  <a:srgbClr val="F286C4"/>
                </a:solidFill>
                <a:highlight>
                  <a:srgbClr val="282A36"/>
                </a:highlight>
                <a:latin typeface="Courier New"/>
                <a:ea typeface="Courier New"/>
                <a:cs typeface="Courier New"/>
                <a:sym typeface="Courier New"/>
              </a:rPr>
              <a:t>WHERE</a:t>
            </a:r>
            <a:r>
              <a:rPr i="0" lang="en-US" sz="1800">
                <a:solidFill>
                  <a:srgbClr val="F6F6F4"/>
                </a:solidFill>
                <a:highlight>
                  <a:srgbClr val="282A36"/>
                </a:highlight>
                <a:latin typeface="Courier New"/>
                <a:ea typeface="Courier New"/>
                <a:cs typeface="Courier New"/>
                <a:sym typeface="Courier New"/>
              </a:rPr>
              <a:t> </a:t>
            </a:r>
            <a:r>
              <a:rPr i="0" lang="en-US" sz="1800">
                <a:solidFill>
                  <a:srgbClr val="BF9EEE"/>
                </a:solidFill>
                <a:highlight>
                  <a:srgbClr val="282A36"/>
                </a:highlight>
                <a:latin typeface="Courier New"/>
                <a:ea typeface="Courier New"/>
                <a:cs typeface="Courier New"/>
                <a:sym typeface="Courier New"/>
              </a:rPr>
              <a:t>rel</a:t>
            </a:r>
            <a:r>
              <a:rPr i="0" lang="en-US" sz="1800">
                <a:solidFill>
                  <a:srgbClr val="F6F6F4"/>
                </a:solidFill>
                <a:highlight>
                  <a:srgbClr val="282A36"/>
                </a:highlight>
                <a:latin typeface="Courier New"/>
                <a:ea typeface="Courier New"/>
                <a:cs typeface="Courier New"/>
                <a:sym typeface="Courier New"/>
              </a:rPr>
              <a:t>.</a:t>
            </a:r>
            <a:r>
              <a:rPr i="0" lang="en-US" sz="1800">
                <a:solidFill>
                  <a:srgbClr val="BF9EEE"/>
                </a:solidFill>
                <a:highlight>
                  <a:srgbClr val="282A36"/>
                </a:highlight>
                <a:latin typeface="Courier New"/>
                <a:ea typeface="Courier New"/>
                <a:cs typeface="Courier New"/>
                <a:sym typeface="Courier New"/>
              </a:rPr>
              <a:t>shotResult</a:t>
            </a:r>
            <a:r>
              <a:rPr i="0" lang="en-US" sz="1800">
                <a:solidFill>
                  <a:srgbClr val="F6F6F4"/>
                </a:solidFill>
                <a:highlight>
                  <a:srgbClr val="282A36"/>
                </a:highlight>
                <a:latin typeface="Courier New"/>
                <a:ea typeface="Courier New"/>
                <a:cs typeface="Courier New"/>
                <a:sym typeface="Courier New"/>
              </a:rPr>
              <a:t> </a:t>
            </a:r>
            <a:r>
              <a:rPr i="0" lang="en-US" sz="1800">
                <a:solidFill>
                  <a:srgbClr val="F286C4"/>
                </a:solidFill>
                <a:highlight>
                  <a:srgbClr val="282A36"/>
                </a:highlight>
                <a:latin typeface="Courier New"/>
                <a:ea typeface="Courier New"/>
                <a:cs typeface="Courier New"/>
                <a:sym typeface="Courier New"/>
              </a:rPr>
              <a:t>=</a:t>
            </a:r>
            <a:r>
              <a:rPr i="0" lang="en-US" sz="1800">
                <a:solidFill>
                  <a:srgbClr val="F6F6F4"/>
                </a:solidFill>
                <a:highlight>
                  <a:srgbClr val="282A36"/>
                </a:highlight>
                <a:latin typeface="Courier New"/>
                <a:ea typeface="Courier New"/>
                <a:cs typeface="Courier New"/>
                <a:sym typeface="Courier New"/>
              </a:rPr>
              <a:t> </a:t>
            </a:r>
            <a:r>
              <a:rPr i="0" lang="en-US" sz="1800">
                <a:solidFill>
                  <a:srgbClr val="DEE492"/>
                </a:solidFill>
                <a:highlight>
                  <a:srgbClr val="282A36"/>
                </a:highlight>
                <a:latin typeface="Courier New"/>
                <a:ea typeface="Courier New"/>
                <a:cs typeface="Courier New"/>
                <a:sym typeface="Courier New"/>
              </a:rPr>
              <a:t>"</a:t>
            </a:r>
            <a:r>
              <a:rPr i="0" lang="en-US" sz="1800">
                <a:solidFill>
                  <a:srgbClr val="E7EE98"/>
                </a:solidFill>
                <a:highlight>
                  <a:srgbClr val="282A36"/>
                </a:highlight>
                <a:latin typeface="Courier New"/>
                <a:ea typeface="Courier New"/>
                <a:cs typeface="Courier New"/>
                <a:sym typeface="Courier New"/>
              </a:rPr>
              <a:t>Goal</a:t>
            </a:r>
            <a:r>
              <a:rPr i="0" lang="en-US" sz="1800">
                <a:solidFill>
                  <a:srgbClr val="DEE492"/>
                </a:solidFill>
                <a:highlight>
                  <a:srgbClr val="282A36"/>
                </a:highlight>
                <a:latin typeface="Courier New"/>
                <a:ea typeface="Courier New"/>
                <a:cs typeface="Courier New"/>
                <a:sym typeface="Courier New"/>
              </a:rPr>
              <a:t>"</a:t>
            </a:r>
            <a:endParaRPr i="0" sz="1800">
              <a:solidFill>
                <a:srgbClr val="DEE49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sz="1800">
                <a:solidFill>
                  <a:srgbClr val="F286C4"/>
                </a:solidFill>
                <a:highlight>
                  <a:srgbClr val="282A36"/>
                </a:highlight>
                <a:latin typeface="Courier New"/>
                <a:ea typeface="Courier New"/>
                <a:cs typeface="Courier New"/>
                <a:sym typeface="Courier New"/>
              </a:rPr>
              <a:t>RETURN</a:t>
            </a:r>
            <a:r>
              <a:rPr i="0" lang="en-US" sz="1800">
                <a:solidFill>
                  <a:srgbClr val="F6F6F4"/>
                </a:solidFill>
                <a:highlight>
                  <a:srgbClr val="282A36"/>
                </a:highlight>
                <a:latin typeface="Courier New"/>
                <a:ea typeface="Courier New"/>
                <a:cs typeface="Courier New"/>
                <a:sym typeface="Courier New"/>
              </a:rPr>
              <a:t> </a:t>
            </a:r>
            <a:r>
              <a:rPr i="0" lang="en-US" sz="1800">
                <a:solidFill>
                  <a:srgbClr val="BF9EEE"/>
                </a:solidFill>
                <a:highlight>
                  <a:srgbClr val="282A36"/>
                </a:highlight>
                <a:latin typeface="Courier New"/>
                <a:ea typeface="Courier New"/>
                <a:cs typeface="Courier New"/>
                <a:sym typeface="Courier New"/>
              </a:rPr>
              <a:t>player</a:t>
            </a:r>
            <a:r>
              <a:rPr i="0" lang="en-US" sz="1800">
                <a:solidFill>
                  <a:srgbClr val="F6F6F4"/>
                </a:solidFill>
                <a:highlight>
                  <a:srgbClr val="282A36"/>
                </a:highlight>
                <a:latin typeface="Courier New"/>
                <a:ea typeface="Courier New"/>
                <a:cs typeface="Courier New"/>
                <a:sym typeface="Courier New"/>
              </a:rPr>
              <a:t>.</a:t>
            </a:r>
            <a:r>
              <a:rPr i="0" lang="en-US" sz="1800">
                <a:solidFill>
                  <a:srgbClr val="BF9EEE"/>
                </a:solidFill>
                <a:highlight>
                  <a:srgbClr val="282A36"/>
                </a:highlight>
                <a:latin typeface="Courier New"/>
                <a:ea typeface="Courier New"/>
                <a:cs typeface="Courier New"/>
                <a:sym typeface="Courier New"/>
              </a:rPr>
              <a:t>name</a:t>
            </a:r>
            <a:r>
              <a:rPr i="0" lang="en-US" sz="1800">
                <a:solidFill>
                  <a:srgbClr val="F6F6F4"/>
                </a:solidFill>
                <a:highlight>
                  <a:srgbClr val="282A36"/>
                </a:highlight>
                <a:latin typeface="Courier New"/>
                <a:ea typeface="Courier New"/>
                <a:cs typeface="Courier New"/>
                <a:sym typeface="Courier New"/>
              </a:rPr>
              <a:t> </a:t>
            </a:r>
            <a:r>
              <a:rPr i="0" lang="en-US" sz="1800">
                <a:solidFill>
                  <a:srgbClr val="F286C4"/>
                </a:solidFill>
                <a:highlight>
                  <a:srgbClr val="282A36"/>
                </a:highlight>
                <a:latin typeface="Courier New"/>
                <a:ea typeface="Courier New"/>
                <a:cs typeface="Courier New"/>
                <a:sym typeface="Courier New"/>
              </a:rPr>
              <a:t>as</a:t>
            </a:r>
            <a:r>
              <a:rPr i="0" lang="en-US" sz="1800">
                <a:solidFill>
                  <a:srgbClr val="F6F6F4"/>
                </a:solidFill>
                <a:highlight>
                  <a:srgbClr val="282A36"/>
                </a:highlight>
                <a:latin typeface="Courier New"/>
                <a:ea typeface="Courier New"/>
                <a:cs typeface="Courier New"/>
                <a:sym typeface="Courier New"/>
              </a:rPr>
              <a:t> Player, </a:t>
            </a:r>
            <a:r>
              <a:rPr i="0" lang="en-US" sz="1800">
                <a:solidFill>
                  <a:srgbClr val="97E1F1"/>
                </a:solidFill>
                <a:highlight>
                  <a:srgbClr val="282A36"/>
                </a:highlight>
                <a:latin typeface="Courier New"/>
                <a:ea typeface="Courier New"/>
                <a:cs typeface="Courier New"/>
                <a:sym typeface="Courier New"/>
              </a:rPr>
              <a:t>count</a:t>
            </a:r>
            <a:r>
              <a:rPr i="0" lang="en-US" sz="1800">
                <a:solidFill>
                  <a:srgbClr val="F6F6F4"/>
                </a:solidFill>
                <a:highlight>
                  <a:srgbClr val="282A36"/>
                </a:highlight>
                <a:latin typeface="Courier New"/>
                <a:ea typeface="Courier New"/>
                <a:cs typeface="Courier New"/>
                <a:sym typeface="Courier New"/>
              </a:rPr>
              <a:t>(rel) </a:t>
            </a:r>
            <a:r>
              <a:rPr i="0" lang="en-US" sz="1800">
                <a:solidFill>
                  <a:srgbClr val="F286C4"/>
                </a:solidFill>
                <a:highlight>
                  <a:srgbClr val="282A36"/>
                </a:highlight>
                <a:latin typeface="Courier New"/>
                <a:ea typeface="Courier New"/>
                <a:cs typeface="Courier New"/>
                <a:sym typeface="Courier New"/>
              </a:rPr>
              <a:t>as</a:t>
            </a:r>
            <a:r>
              <a:rPr i="0" lang="en-US" sz="1800">
                <a:solidFill>
                  <a:srgbClr val="F6F6F4"/>
                </a:solidFill>
                <a:highlight>
                  <a:srgbClr val="282A36"/>
                </a:highlight>
                <a:latin typeface="Courier New"/>
                <a:ea typeface="Courier New"/>
                <a:cs typeface="Courier New"/>
                <a:sym typeface="Courier New"/>
              </a:rPr>
              <a:t> Goals</a:t>
            </a:r>
            <a:endParaRPr i="0" sz="18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sz="1800">
                <a:solidFill>
                  <a:srgbClr val="F286C4"/>
                </a:solidFill>
                <a:highlight>
                  <a:srgbClr val="282A36"/>
                </a:highlight>
                <a:latin typeface="Courier New"/>
                <a:ea typeface="Courier New"/>
                <a:cs typeface="Courier New"/>
                <a:sym typeface="Courier New"/>
              </a:rPr>
              <a:t>ORDER BY</a:t>
            </a:r>
            <a:r>
              <a:rPr i="0" lang="en-US" sz="1800">
                <a:solidFill>
                  <a:srgbClr val="F6F6F4"/>
                </a:solidFill>
                <a:highlight>
                  <a:srgbClr val="282A36"/>
                </a:highlight>
                <a:latin typeface="Courier New"/>
                <a:ea typeface="Courier New"/>
                <a:cs typeface="Courier New"/>
                <a:sym typeface="Courier New"/>
              </a:rPr>
              <a:t> Goals </a:t>
            </a:r>
            <a:r>
              <a:rPr i="0" lang="en-US" sz="1800">
                <a:solidFill>
                  <a:srgbClr val="F286C4"/>
                </a:solidFill>
                <a:highlight>
                  <a:srgbClr val="282A36"/>
                </a:highlight>
                <a:latin typeface="Courier New"/>
                <a:ea typeface="Courier New"/>
                <a:cs typeface="Courier New"/>
                <a:sym typeface="Courier New"/>
              </a:rPr>
              <a:t>DESC</a:t>
            </a:r>
            <a:endParaRPr i="0" sz="1800">
              <a:solidFill>
                <a:srgbClr val="F286C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sz="1800">
                <a:solidFill>
                  <a:srgbClr val="F286C4"/>
                </a:solidFill>
                <a:highlight>
                  <a:srgbClr val="282A36"/>
                </a:highlight>
                <a:latin typeface="Courier New"/>
                <a:ea typeface="Courier New"/>
                <a:cs typeface="Courier New"/>
                <a:sym typeface="Courier New"/>
              </a:rPr>
              <a:t>LIMIT</a:t>
            </a:r>
            <a:r>
              <a:rPr i="0" lang="en-US" sz="1800">
                <a:solidFill>
                  <a:srgbClr val="F6F6F4"/>
                </a:solidFill>
                <a:highlight>
                  <a:srgbClr val="282A36"/>
                </a:highlight>
                <a:latin typeface="Courier New"/>
                <a:ea typeface="Courier New"/>
                <a:cs typeface="Courier New"/>
                <a:sym typeface="Courier New"/>
              </a:rPr>
              <a:t> </a:t>
            </a:r>
            <a:r>
              <a:rPr i="0" lang="en-US" sz="1800">
                <a:solidFill>
                  <a:srgbClr val="BF9EEE"/>
                </a:solidFill>
                <a:highlight>
                  <a:srgbClr val="282A36"/>
                </a:highlight>
                <a:latin typeface="Courier New"/>
                <a:ea typeface="Courier New"/>
                <a:cs typeface="Courier New"/>
                <a:sym typeface="Courier New"/>
              </a:rPr>
              <a:t>10</a:t>
            </a:r>
            <a:endParaRPr i="0" sz="1800">
              <a:solidFill>
                <a:srgbClr val="BF9EEE"/>
              </a:solidFill>
              <a:highlight>
                <a:srgbClr val="282A36"/>
              </a:highlight>
              <a:latin typeface="Courier New"/>
              <a:ea typeface="Courier New"/>
              <a:cs typeface="Courier New"/>
              <a:sym typeface="Courier New"/>
            </a:endParaRPr>
          </a:p>
          <a:p>
            <a:pPr indent="0" lvl="0" marL="0" rtl="0" algn="l">
              <a:spcBef>
                <a:spcPts val="0"/>
              </a:spcBef>
              <a:spcAft>
                <a:spcPts val="0"/>
              </a:spcAft>
              <a:buClr>
                <a:srgbClr val="80C615"/>
              </a:buClr>
              <a:buSzPts val="2000"/>
              <a:buNone/>
            </a:pPr>
            <a:r>
              <a:t/>
            </a:r>
            <a:endParaRPr/>
          </a:p>
        </p:txBody>
      </p:sp>
      <p:pic>
        <p:nvPicPr>
          <p:cNvPr id="157" name="Google Shape;157;p9"/>
          <p:cNvPicPr preferRelativeResize="0"/>
          <p:nvPr/>
        </p:nvPicPr>
        <p:blipFill>
          <a:blip r:embed="rId3">
            <a:alphaModFix/>
          </a:blip>
          <a:stretch>
            <a:fillRect/>
          </a:stretch>
        </p:blipFill>
        <p:spPr>
          <a:xfrm>
            <a:off x="8206527" y="1413250"/>
            <a:ext cx="3458374" cy="5406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bc3edb7b2b_0_8"/>
          <p:cNvSpPr txBox="1"/>
          <p:nvPr>
            <p:ph type="title"/>
          </p:nvPr>
        </p:nvSpPr>
        <p:spPr>
          <a:xfrm>
            <a:off x="262593" y="109163"/>
            <a:ext cx="8276700" cy="7986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Aggregation Operations</a:t>
            </a:r>
            <a:endParaRPr/>
          </a:p>
        </p:txBody>
      </p:sp>
      <p:sp>
        <p:nvSpPr>
          <p:cNvPr id="163" name="Google Shape;163;g1bc3edb7b2b_0_8"/>
          <p:cNvSpPr txBox="1"/>
          <p:nvPr>
            <p:ph idx="1" type="body"/>
          </p:nvPr>
        </p:nvSpPr>
        <p:spPr>
          <a:xfrm>
            <a:off x="262592" y="1413243"/>
            <a:ext cx="11522700" cy="4823400"/>
          </a:xfrm>
          <a:prstGeom prst="rect">
            <a:avLst/>
          </a:prstGeom>
          <a:noFill/>
          <a:ln>
            <a:noFill/>
          </a:ln>
        </p:spPr>
        <p:txBody>
          <a:bodyPr anchorCtr="0" anchor="t" bIns="49775" lIns="99550" spcFirstLastPara="1" rIns="99550" wrap="square" tIns="49775">
            <a:normAutofit fontScale="85000" lnSpcReduction="20000"/>
          </a:bodyPr>
          <a:lstStyle/>
          <a:p>
            <a:pPr indent="0" lvl="0" marL="0" rtl="0" algn="l">
              <a:spcBef>
                <a:spcPts val="0"/>
              </a:spcBef>
              <a:spcAft>
                <a:spcPts val="0"/>
              </a:spcAft>
              <a:buClr>
                <a:srgbClr val="80C615"/>
              </a:buClr>
              <a:buSzPct val="39215"/>
              <a:buNone/>
            </a:pPr>
            <a:r>
              <a:rPr lang="en-US" sz="5100"/>
              <a:t>All Players with Own Goal</a:t>
            </a:r>
            <a:endParaRPr sz="5100"/>
          </a:p>
          <a:p>
            <a:pPr indent="0" lvl="0" marL="0" rtl="0" algn="l">
              <a:spcBef>
                <a:spcPts val="0"/>
              </a:spcBef>
              <a:spcAft>
                <a:spcPts val="0"/>
              </a:spcAft>
              <a:buClr>
                <a:srgbClr val="80C615"/>
              </a:buClr>
              <a:buSzPct val="39215"/>
              <a:buNone/>
            </a:pPr>
            <a:r>
              <a:rPr lang="en-US" sz="5100"/>
              <a:t>AND Red Card in the same game</a:t>
            </a:r>
            <a:endParaRPr sz="5100"/>
          </a:p>
          <a:p>
            <a:pPr indent="0" lvl="0" marL="0" rtl="0" algn="l">
              <a:lnSpc>
                <a:spcPct val="150000"/>
              </a:lnSpc>
              <a:spcBef>
                <a:spcPts val="0"/>
              </a:spcBef>
              <a:spcAft>
                <a:spcPts val="0"/>
              </a:spcAft>
              <a:buClr>
                <a:schemeClr val="dk1"/>
              </a:buClr>
              <a:buSzPct val="61111"/>
              <a:buNone/>
            </a:pPr>
            <a:r>
              <a:t/>
            </a:r>
            <a:endParaRPr i="0" sz="18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ct val="73333"/>
              <a:buNone/>
            </a:pPr>
            <a:r>
              <a:rPr i="0" lang="en-US" sz="1500">
                <a:solidFill>
                  <a:srgbClr val="F6F6F4"/>
                </a:solidFill>
                <a:highlight>
                  <a:srgbClr val="282A36"/>
                </a:highlight>
                <a:latin typeface="Courier New"/>
                <a:ea typeface="Courier New"/>
                <a:cs typeface="Courier New"/>
                <a:sym typeface="Courier New"/>
              </a:rPr>
              <a:t>MATCH (player: Player) </a:t>
            </a:r>
            <a:r>
              <a:rPr i="0" lang="en-US" sz="1500">
                <a:solidFill>
                  <a:srgbClr val="F286C4"/>
                </a:solidFill>
                <a:highlight>
                  <a:srgbClr val="282A36"/>
                </a:highlight>
                <a:latin typeface="Courier New"/>
                <a:ea typeface="Courier New"/>
                <a:cs typeface="Courier New"/>
                <a:sym typeface="Courier New"/>
              </a:rPr>
              <a:t>&lt;-</a:t>
            </a:r>
            <a:r>
              <a:rPr i="0" lang="en-US" sz="1500">
                <a:solidFill>
                  <a:srgbClr val="F6F6F4"/>
                </a:solidFill>
                <a:highlight>
                  <a:srgbClr val="282A36"/>
                </a:highlight>
                <a:latin typeface="Courier New"/>
                <a:ea typeface="Courier New"/>
                <a:cs typeface="Courier New"/>
                <a:sym typeface="Courier New"/>
              </a:rPr>
              <a:t>[shotBy: Shot_by]</a:t>
            </a:r>
            <a:r>
              <a:rPr i="0" lang="en-US" sz="1500">
                <a:solidFill>
                  <a:srgbClr val="F286C4"/>
                </a:solidFill>
                <a:highlight>
                  <a:srgbClr val="282A36"/>
                </a:highlight>
                <a:latin typeface="Courier New"/>
                <a:ea typeface="Courier New"/>
                <a:cs typeface="Courier New"/>
                <a:sym typeface="Courier New"/>
              </a:rPr>
              <a:t>-</a:t>
            </a:r>
            <a:r>
              <a:rPr i="0" lang="en-US" sz="1500">
                <a:solidFill>
                  <a:srgbClr val="F6F6F4"/>
                </a:solidFill>
                <a:highlight>
                  <a:srgbClr val="282A36"/>
                </a:highlight>
                <a:latin typeface="Courier New"/>
                <a:ea typeface="Courier New"/>
                <a:cs typeface="Courier New"/>
                <a:sym typeface="Courier New"/>
              </a:rPr>
              <a:t> (game: Game)</a:t>
            </a:r>
            <a:endParaRPr i="0" sz="15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ct val="73333"/>
              <a:buNone/>
            </a:pPr>
            <a:r>
              <a:rPr i="0" lang="en-US" sz="1500">
                <a:solidFill>
                  <a:srgbClr val="F286C4"/>
                </a:solidFill>
                <a:highlight>
                  <a:srgbClr val="282A36"/>
                </a:highlight>
                <a:latin typeface="Courier New"/>
                <a:ea typeface="Courier New"/>
                <a:cs typeface="Courier New"/>
                <a:sym typeface="Courier New"/>
              </a:rPr>
              <a:t>WHERE</a:t>
            </a:r>
            <a:r>
              <a:rPr i="0" lang="en-US" sz="1500">
                <a:solidFill>
                  <a:srgbClr val="F6F6F4"/>
                </a:solidFill>
                <a:highlight>
                  <a:srgbClr val="282A36"/>
                </a:highlight>
                <a:latin typeface="Courier New"/>
                <a:ea typeface="Courier New"/>
                <a:cs typeface="Courier New"/>
                <a:sym typeface="Courier New"/>
              </a:rPr>
              <a:t> </a:t>
            </a:r>
            <a:r>
              <a:rPr i="0" lang="en-US" sz="1500">
                <a:solidFill>
                  <a:srgbClr val="BF9EEE"/>
                </a:solidFill>
                <a:highlight>
                  <a:srgbClr val="282A36"/>
                </a:highlight>
                <a:latin typeface="Courier New"/>
                <a:ea typeface="Courier New"/>
                <a:cs typeface="Courier New"/>
                <a:sym typeface="Courier New"/>
              </a:rPr>
              <a:t>shotBy</a:t>
            </a:r>
            <a:r>
              <a:rPr i="0" lang="en-US" sz="1500">
                <a:solidFill>
                  <a:srgbClr val="F6F6F4"/>
                </a:solidFill>
                <a:highlight>
                  <a:srgbClr val="282A36"/>
                </a:highlight>
                <a:latin typeface="Courier New"/>
                <a:ea typeface="Courier New"/>
                <a:cs typeface="Courier New"/>
                <a:sym typeface="Courier New"/>
              </a:rPr>
              <a:t>.</a:t>
            </a:r>
            <a:r>
              <a:rPr i="0" lang="en-US" sz="1500">
                <a:solidFill>
                  <a:srgbClr val="BF9EEE"/>
                </a:solidFill>
                <a:highlight>
                  <a:srgbClr val="282A36"/>
                </a:highlight>
                <a:latin typeface="Courier New"/>
                <a:ea typeface="Courier New"/>
                <a:cs typeface="Courier New"/>
                <a:sym typeface="Courier New"/>
              </a:rPr>
              <a:t>shotResult</a:t>
            </a:r>
            <a:r>
              <a:rPr i="0" lang="en-US" sz="1500">
                <a:solidFill>
                  <a:srgbClr val="F6F6F4"/>
                </a:solidFill>
                <a:highlight>
                  <a:srgbClr val="282A36"/>
                </a:highlight>
                <a:latin typeface="Courier New"/>
                <a:ea typeface="Courier New"/>
                <a:cs typeface="Courier New"/>
                <a:sym typeface="Courier New"/>
              </a:rPr>
              <a:t> </a:t>
            </a:r>
            <a:r>
              <a:rPr i="0" lang="en-US" sz="1500">
                <a:solidFill>
                  <a:srgbClr val="F286C4"/>
                </a:solidFill>
                <a:highlight>
                  <a:srgbClr val="282A36"/>
                </a:highlight>
                <a:latin typeface="Courier New"/>
                <a:ea typeface="Courier New"/>
                <a:cs typeface="Courier New"/>
                <a:sym typeface="Courier New"/>
              </a:rPr>
              <a:t>=</a:t>
            </a:r>
            <a:r>
              <a:rPr i="0" lang="en-US" sz="1500">
                <a:solidFill>
                  <a:srgbClr val="F6F6F4"/>
                </a:solidFill>
                <a:highlight>
                  <a:srgbClr val="282A36"/>
                </a:highlight>
                <a:latin typeface="Courier New"/>
                <a:ea typeface="Courier New"/>
                <a:cs typeface="Courier New"/>
                <a:sym typeface="Courier New"/>
              </a:rPr>
              <a:t> </a:t>
            </a:r>
            <a:r>
              <a:rPr i="0" lang="en-US" sz="1500">
                <a:solidFill>
                  <a:srgbClr val="DEE492"/>
                </a:solidFill>
                <a:highlight>
                  <a:srgbClr val="282A36"/>
                </a:highlight>
                <a:latin typeface="Courier New"/>
                <a:ea typeface="Courier New"/>
                <a:cs typeface="Courier New"/>
                <a:sym typeface="Courier New"/>
              </a:rPr>
              <a:t>"</a:t>
            </a:r>
            <a:r>
              <a:rPr i="0" lang="en-US" sz="1500">
                <a:solidFill>
                  <a:srgbClr val="E7EE98"/>
                </a:solidFill>
                <a:highlight>
                  <a:srgbClr val="282A36"/>
                </a:highlight>
                <a:latin typeface="Courier New"/>
                <a:ea typeface="Courier New"/>
                <a:cs typeface="Courier New"/>
                <a:sym typeface="Courier New"/>
              </a:rPr>
              <a:t>OwnGoal</a:t>
            </a:r>
            <a:r>
              <a:rPr i="0" lang="en-US" sz="1500">
                <a:solidFill>
                  <a:srgbClr val="DEE492"/>
                </a:solidFill>
                <a:highlight>
                  <a:srgbClr val="282A36"/>
                </a:highlight>
                <a:latin typeface="Courier New"/>
                <a:ea typeface="Courier New"/>
                <a:cs typeface="Courier New"/>
                <a:sym typeface="Courier New"/>
              </a:rPr>
              <a:t>"</a:t>
            </a:r>
            <a:endParaRPr i="0" sz="1500">
              <a:solidFill>
                <a:srgbClr val="DEE492"/>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ct val="73333"/>
              <a:buNone/>
            </a:pPr>
            <a:r>
              <a:rPr i="0" lang="en-US" sz="1500">
                <a:solidFill>
                  <a:srgbClr val="F286C4"/>
                </a:solidFill>
                <a:highlight>
                  <a:srgbClr val="282A36"/>
                </a:highlight>
                <a:latin typeface="Courier New"/>
                <a:ea typeface="Courier New"/>
                <a:cs typeface="Courier New"/>
                <a:sym typeface="Courier New"/>
              </a:rPr>
              <a:t>WITH</a:t>
            </a:r>
            <a:r>
              <a:rPr i="0" lang="en-US" sz="1500">
                <a:solidFill>
                  <a:srgbClr val="F6F6F4"/>
                </a:solidFill>
                <a:highlight>
                  <a:srgbClr val="282A36"/>
                </a:highlight>
                <a:latin typeface="Courier New"/>
                <a:ea typeface="Courier New"/>
                <a:cs typeface="Courier New"/>
                <a:sym typeface="Courier New"/>
              </a:rPr>
              <a:t> player, </a:t>
            </a:r>
            <a:r>
              <a:rPr i="0" lang="en-US" sz="1500">
                <a:solidFill>
                  <a:srgbClr val="97E1F1"/>
                </a:solidFill>
                <a:highlight>
                  <a:srgbClr val="282A36"/>
                </a:highlight>
                <a:latin typeface="Courier New"/>
                <a:ea typeface="Courier New"/>
                <a:cs typeface="Courier New"/>
                <a:sym typeface="Courier New"/>
              </a:rPr>
              <a:t>count</a:t>
            </a:r>
            <a:r>
              <a:rPr i="0" lang="en-US" sz="1500">
                <a:solidFill>
                  <a:srgbClr val="F6F6F4"/>
                </a:solidFill>
                <a:highlight>
                  <a:srgbClr val="282A36"/>
                </a:highlight>
                <a:latin typeface="Courier New"/>
                <a:ea typeface="Courier New"/>
                <a:cs typeface="Courier New"/>
                <a:sym typeface="Courier New"/>
              </a:rPr>
              <a:t>(shotBy) </a:t>
            </a:r>
            <a:r>
              <a:rPr i="0" lang="en-US" sz="1500">
                <a:solidFill>
                  <a:srgbClr val="F286C4"/>
                </a:solidFill>
                <a:highlight>
                  <a:srgbClr val="282A36"/>
                </a:highlight>
                <a:latin typeface="Courier New"/>
                <a:ea typeface="Courier New"/>
                <a:cs typeface="Courier New"/>
                <a:sym typeface="Courier New"/>
              </a:rPr>
              <a:t>as</a:t>
            </a:r>
            <a:r>
              <a:rPr i="0" lang="en-US" sz="1500">
                <a:solidFill>
                  <a:srgbClr val="F6F6F4"/>
                </a:solidFill>
                <a:highlight>
                  <a:srgbClr val="282A36"/>
                </a:highlight>
                <a:latin typeface="Courier New"/>
                <a:ea typeface="Courier New"/>
                <a:cs typeface="Courier New"/>
                <a:sym typeface="Courier New"/>
              </a:rPr>
              <a:t> ownGoals, </a:t>
            </a:r>
            <a:r>
              <a:rPr i="0" lang="en-US" sz="1500">
                <a:solidFill>
                  <a:srgbClr val="BF9EEE"/>
                </a:solidFill>
                <a:highlight>
                  <a:srgbClr val="282A36"/>
                </a:highlight>
                <a:latin typeface="Courier New"/>
                <a:ea typeface="Courier New"/>
                <a:cs typeface="Courier New"/>
                <a:sym typeface="Courier New"/>
              </a:rPr>
              <a:t>game</a:t>
            </a:r>
            <a:r>
              <a:rPr i="0" lang="en-US" sz="1500">
                <a:solidFill>
                  <a:srgbClr val="F6F6F4"/>
                </a:solidFill>
                <a:highlight>
                  <a:srgbClr val="282A36"/>
                </a:highlight>
                <a:latin typeface="Courier New"/>
                <a:ea typeface="Courier New"/>
                <a:cs typeface="Courier New"/>
                <a:sym typeface="Courier New"/>
              </a:rPr>
              <a:t>.</a:t>
            </a:r>
            <a:r>
              <a:rPr i="0" lang="en-US" sz="1500">
                <a:solidFill>
                  <a:srgbClr val="BF9EEE"/>
                </a:solidFill>
                <a:highlight>
                  <a:srgbClr val="282A36"/>
                </a:highlight>
                <a:latin typeface="Courier New"/>
                <a:ea typeface="Courier New"/>
                <a:cs typeface="Courier New"/>
                <a:sym typeface="Courier New"/>
              </a:rPr>
              <a:t>gameID</a:t>
            </a:r>
            <a:r>
              <a:rPr i="0" lang="en-US" sz="1500">
                <a:solidFill>
                  <a:srgbClr val="F6F6F4"/>
                </a:solidFill>
                <a:highlight>
                  <a:srgbClr val="282A36"/>
                </a:highlight>
                <a:latin typeface="Courier New"/>
                <a:ea typeface="Courier New"/>
                <a:cs typeface="Courier New"/>
                <a:sym typeface="Courier New"/>
              </a:rPr>
              <a:t> </a:t>
            </a:r>
            <a:r>
              <a:rPr i="0" lang="en-US" sz="1500">
                <a:solidFill>
                  <a:srgbClr val="F286C4"/>
                </a:solidFill>
                <a:highlight>
                  <a:srgbClr val="282A36"/>
                </a:highlight>
                <a:latin typeface="Courier New"/>
                <a:ea typeface="Courier New"/>
                <a:cs typeface="Courier New"/>
                <a:sym typeface="Courier New"/>
              </a:rPr>
              <a:t>as</a:t>
            </a:r>
            <a:r>
              <a:rPr i="0" lang="en-US" sz="1500">
                <a:solidFill>
                  <a:srgbClr val="F6F6F4"/>
                </a:solidFill>
                <a:highlight>
                  <a:srgbClr val="282A36"/>
                </a:highlight>
                <a:latin typeface="Courier New"/>
                <a:ea typeface="Courier New"/>
                <a:cs typeface="Courier New"/>
                <a:sym typeface="Courier New"/>
              </a:rPr>
              <a:t> gameID</a:t>
            </a:r>
            <a:endParaRPr i="0" sz="15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ct val="73333"/>
              <a:buNone/>
            </a:pPr>
            <a:r>
              <a:t/>
            </a:r>
            <a:endParaRPr i="0" sz="15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ct val="73333"/>
              <a:buNone/>
            </a:pPr>
            <a:r>
              <a:rPr i="0" lang="en-US" sz="1500">
                <a:solidFill>
                  <a:srgbClr val="F6F6F4"/>
                </a:solidFill>
                <a:highlight>
                  <a:srgbClr val="282A36"/>
                </a:highlight>
                <a:latin typeface="Courier New"/>
                <a:ea typeface="Courier New"/>
                <a:cs typeface="Courier New"/>
                <a:sym typeface="Courier New"/>
              </a:rPr>
              <a:t>MATCH (player) </a:t>
            </a:r>
            <a:r>
              <a:rPr i="0" lang="en-US" sz="1500">
                <a:solidFill>
                  <a:srgbClr val="F286C4"/>
                </a:solidFill>
                <a:highlight>
                  <a:srgbClr val="282A36"/>
                </a:highlight>
                <a:latin typeface="Courier New"/>
                <a:ea typeface="Courier New"/>
                <a:cs typeface="Courier New"/>
                <a:sym typeface="Courier New"/>
              </a:rPr>
              <a:t>-</a:t>
            </a:r>
            <a:r>
              <a:rPr i="0" lang="en-US" sz="1500">
                <a:solidFill>
                  <a:srgbClr val="F6F6F4"/>
                </a:solidFill>
                <a:highlight>
                  <a:srgbClr val="282A36"/>
                </a:highlight>
                <a:latin typeface="Courier New"/>
                <a:ea typeface="Courier New"/>
                <a:cs typeface="Courier New"/>
                <a:sym typeface="Courier New"/>
              </a:rPr>
              <a:t>[a:Appeared_in]</a:t>
            </a:r>
            <a:r>
              <a:rPr i="0" lang="en-US" sz="1500">
                <a:solidFill>
                  <a:srgbClr val="F286C4"/>
                </a:solidFill>
                <a:highlight>
                  <a:srgbClr val="282A36"/>
                </a:highlight>
                <a:latin typeface="Courier New"/>
                <a:ea typeface="Courier New"/>
                <a:cs typeface="Courier New"/>
                <a:sym typeface="Courier New"/>
              </a:rPr>
              <a:t>-&gt;</a:t>
            </a:r>
            <a:r>
              <a:rPr i="0" lang="en-US" sz="1500">
                <a:solidFill>
                  <a:srgbClr val="F6F6F4"/>
                </a:solidFill>
                <a:highlight>
                  <a:srgbClr val="282A36"/>
                </a:highlight>
                <a:latin typeface="Courier New"/>
                <a:ea typeface="Courier New"/>
                <a:cs typeface="Courier New"/>
                <a:sym typeface="Courier New"/>
              </a:rPr>
              <a:t> (game: Game{ gameID: gameID})</a:t>
            </a:r>
            <a:endParaRPr i="0" sz="15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ct val="73333"/>
              <a:buNone/>
            </a:pPr>
            <a:r>
              <a:rPr i="0" lang="en-US" sz="1500">
                <a:solidFill>
                  <a:srgbClr val="F286C4"/>
                </a:solidFill>
                <a:highlight>
                  <a:srgbClr val="282A36"/>
                </a:highlight>
                <a:latin typeface="Courier New"/>
                <a:ea typeface="Courier New"/>
                <a:cs typeface="Courier New"/>
                <a:sym typeface="Courier New"/>
              </a:rPr>
              <a:t>WHERE</a:t>
            </a:r>
            <a:r>
              <a:rPr i="0" lang="en-US" sz="1500">
                <a:solidFill>
                  <a:srgbClr val="F6F6F4"/>
                </a:solidFill>
                <a:highlight>
                  <a:srgbClr val="282A36"/>
                </a:highlight>
                <a:latin typeface="Courier New"/>
                <a:ea typeface="Courier New"/>
                <a:cs typeface="Courier New"/>
                <a:sym typeface="Courier New"/>
              </a:rPr>
              <a:t> </a:t>
            </a:r>
            <a:r>
              <a:rPr i="0" lang="en-US" sz="1500">
                <a:solidFill>
                  <a:srgbClr val="BF9EEE"/>
                </a:solidFill>
                <a:highlight>
                  <a:srgbClr val="282A36"/>
                </a:highlight>
                <a:latin typeface="Courier New"/>
                <a:ea typeface="Courier New"/>
                <a:cs typeface="Courier New"/>
                <a:sym typeface="Courier New"/>
              </a:rPr>
              <a:t>a</a:t>
            </a:r>
            <a:r>
              <a:rPr i="0" lang="en-US" sz="1500">
                <a:solidFill>
                  <a:srgbClr val="F6F6F4"/>
                </a:solidFill>
                <a:highlight>
                  <a:srgbClr val="282A36"/>
                </a:highlight>
                <a:latin typeface="Courier New"/>
                <a:ea typeface="Courier New"/>
                <a:cs typeface="Courier New"/>
                <a:sym typeface="Courier New"/>
              </a:rPr>
              <a:t>.</a:t>
            </a:r>
            <a:r>
              <a:rPr i="0" lang="en-US" sz="1500">
                <a:solidFill>
                  <a:srgbClr val="BF9EEE"/>
                </a:solidFill>
                <a:highlight>
                  <a:srgbClr val="282A36"/>
                </a:highlight>
                <a:latin typeface="Courier New"/>
                <a:ea typeface="Courier New"/>
                <a:cs typeface="Courier New"/>
                <a:sym typeface="Courier New"/>
              </a:rPr>
              <a:t>redCard</a:t>
            </a:r>
            <a:r>
              <a:rPr i="0" lang="en-US" sz="1500">
                <a:solidFill>
                  <a:srgbClr val="F6F6F4"/>
                </a:solidFill>
                <a:highlight>
                  <a:srgbClr val="282A36"/>
                </a:highlight>
                <a:latin typeface="Courier New"/>
                <a:ea typeface="Courier New"/>
                <a:cs typeface="Courier New"/>
                <a:sym typeface="Courier New"/>
              </a:rPr>
              <a:t> </a:t>
            </a:r>
            <a:r>
              <a:rPr i="0" lang="en-US" sz="1500">
                <a:solidFill>
                  <a:srgbClr val="F286C4"/>
                </a:solidFill>
                <a:highlight>
                  <a:srgbClr val="282A36"/>
                </a:highlight>
                <a:latin typeface="Courier New"/>
                <a:ea typeface="Courier New"/>
                <a:cs typeface="Courier New"/>
                <a:sym typeface="Courier New"/>
              </a:rPr>
              <a:t>=</a:t>
            </a:r>
            <a:r>
              <a:rPr i="0" lang="en-US" sz="1500">
                <a:solidFill>
                  <a:srgbClr val="F6F6F4"/>
                </a:solidFill>
                <a:highlight>
                  <a:srgbClr val="282A36"/>
                </a:highlight>
                <a:latin typeface="Courier New"/>
                <a:ea typeface="Courier New"/>
                <a:cs typeface="Courier New"/>
                <a:sym typeface="Courier New"/>
              </a:rPr>
              <a:t> true</a:t>
            </a:r>
            <a:endParaRPr i="0" sz="15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ct val="73333"/>
              <a:buNone/>
            </a:pPr>
            <a:r>
              <a:t/>
            </a:r>
            <a:endParaRPr i="0" sz="15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ct val="73333"/>
              <a:buNone/>
            </a:pPr>
            <a:r>
              <a:rPr i="0" lang="en-US" sz="1500">
                <a:solidFill>
                  <a:schemeClr val="lt1"/>
                </a:solidFill>
                <a:highlight>
                  <a:srgbClr val="282A36"/>
                </a:highlight>
                <a:latin typeface="Courier New"/>
                <a:ea typeface="Courier New"/>
                <a:cs typeface="Courier New"/>
                <a:sym typeface="Courier New"/>
              </a:rPr>
              <a:t>// Aggregating by Player and Date, no GROUP BY necessary in GRAPHQL</a:t>
            </a:r>
            <a:endParaRPr i="0" sz="1500">
              <a:solidFill>
                <a:schemeClr val="lt1"/>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ct val="73333"/>
              <a:buNone/>
            </a:pPr>
            <a:r>
              <a:rPr i="0" lang="en-US" sz="1500">
                <a:solidFill>
                  <a:srgbClr val="F286C4"/>
                </a:solidFill>
                <a:highlight>
                  <a:srgbClr val="282A36"/>
                </a:highlight>
                <a:latin typeface="Courier New"/>
                <a:ea typeface="Courier New"/>
                <a:cs typeface="Courier New"/>
                <a:sym typeface="Courier New"/>
              </a:rPr>
              <a:t>RETURN</a:t>
            </a:r>
            <a:r>
              <a:rPr i="0" lang="en-US" sz="1500">
                <a:solidFill>
                  <a:srgbClr val="F6F6F4"/>
                </a:solidFill>
                <a:highlight>
                  <a:srgbClr val="282A36"/>
                </a:highlight>
                <a:latin typeface="Courier New"/>
                <a:ea typeface="Courier New"/>
                <a:cs typeface="Courier New"/>
                <a:sym typeface="Courier New"/>
              </a:rPr>
              <a:t> </a:t>
            </a:r>
            <a:r>
              <a:rPr i="0" lang="en-US" sz="1500">
                <a:solidFill>
                  <a:srgbClr val="BF9EEE"/>
                </a:solidFill>
                <a:highlight>
                  <a:srgbClr val="282A36"/>
                </a:highlight>
                <a:latin typeface="Courier New"/>
                <a:ea typeface="Courier New"/>
                <a:cs typeface="Courier New"/>
                <a:sym typeface="Courier New"/>
              </a:rPr>
              <a:t>player</a:t>
            </a:r>
            <a:r>
              <a:rPr i="0" lang="en-US" sz="1500">
                <a:solidFill>
                  <a:srgbClr val="F6F6F4"/>
                </a:solidFill>
                <a:highlight>
                  <a:srgbClr val="282A36"/>
                </a:highlight>
                <a:latin typeface="Courier New"/>
                <a:ea typeface="Courier New"/>
                <a:cs typeface="Courier New"/>
                <a:sym typeface="Courier New"/>
              </a:rPr>
              <a:t>.</a:t>
            </a:r>
            <a:r>
              <a:rPr i="0" lang="en-US" sz="1500">
                <a:solidFill>
                  <a:srgbClr val="BF9EEE"/>
                </a:solidFill>
                <a:highlight>
                  <a:srgbClr val="282A36"/>
                </a:highlight>
                <a:latin typeface="Courier New"/>
                <a:ea typeface="Courier New"/>
                <a:cs typeface="Courier New"/>
                <a:sym typeface="Courier New"/>
              </a:rPr>
              <a:t>name</a:t>
            </a:r>
            <a:r>
              <a:rPr i="0" lang="en-US" sz="1500">
                <a:solidFill>
                  <a:srgbClr val="F6F6F4"/>
                </a:solidFill>
                <a:highlight>
                  <a:srgbClr val="282A36"/>
                </a:highlight>
                <a:latin typeface="Courier New"/>
                <a:ea typeface="Courier New"/>
                <a:cs typeface="Courier New"/>
                <a:sym typeface="Courier New"/>
              </a:rPr>
              <a:t> </a:t>
            </a:r>
            <a:r>
              <a:rPr i="0" lang="en-US" sz="1500">
                <a:solidFill>
                  <a:srgbClr val="F286C4"/>
                </a:solidFill>
                <a:highlight>
                  <a:srgbClr val="282A36"/>
                </a:highlight>
                <a:latin typeface="Courier New"/>
                <a:ea typeface="Courier New"/>
                <a:cs typeface="Courier New"/>
                <a:sym typeface="Courier New"/>
              </a:rPr>
              <a:t>as</a:t>
            </a:r>
            <a:r>
              <a:rPr i="0" lang="en-US" sz="1500">
                <a:solidFill>
                  <a:srgbClr val="F6F6F4"/>
                </a:solidFill>
                <a:highlight>
                  <a:srgbClr val="282A36"/>
                </a:highlight>
                <a:latin typeface="Courier New"/>
                <a:ea typeface="Courier New"/>
                <a:cs typeface="Courier New"/>
                <a:sym typeface="Courier New"/>
              </a:rPr>
              <a:t> Player, </a:t>
            </a:r>
            <a:r>
              <a:rPr i="0" lang="en-US" sz="1500">
                <a:solidFill>
                  <a:srgbClr val="BF9EEE"/>
                </a:solidFill>
                <a:highlight>
                  <a:srgbClr val="282A36"/>
                </a:highlight>
                <a:latin typeface="Courier New"/>
                <a:ea typeface="Courier New"/>
                <a:cs typeface="Courier New"/>
                <a:sym typeface="Courier New"/>
              </a:rPr>
              <a:t>game</a:t>
            </a:r>
            <a:r>
              <a:rPr i="0" lang="en-US" sz="1500">
                <a:solidFill>
                  <a:srgbClr val="F6F6F4"/>
                </a:solidFill>
                <a:highlight>
                  <a:srgbClr val="282A36"/>
                </a:highlight>
                <a:latin typeface="Courier New"/>
                <a:ea typeface="Courier New"/>
                <a:cs typeface="Courier New"/>
                <a:sym typeface="Courier New"/>
              </a:rPr>
              <a:t>.</a:t>
            </a:r>
            <a:r>
              <a:rPr i="0" lang="en-US" sz="1500">
                <a:solidFill>
                  <a:srgbClr val="BF9EEE"/>
                </a:solidFill>
                <a:highlight>
                  <a:srgbClr val="282A36"/>
                </a:highlight>
                <a:latin typeface="Courier New"/>
                <a:ea typeface="Courier New"/>
                <a:cs typeface="Courier New"/>
                <a:sym typeface="Courier New"/>
              </a:rPr>
              <a:t>date</a:t>
            </a:r>
            <a:r>
              <a:rPr i="0" lang="en-US" sz="1500">
                <a:solidFill>
                  <a:srgbClr val="F6F6F4"/>
                </a:solidFill>
                <a:highlight>
                  <a:srgbClr val="282A36"/>
                </a:highlight>
                <a:latin typeface="Courier New"/>
                <a:ea typeface="Courier New"/>
                <a:cs typeface="Courier New"/>
                <a:sym typeface="Courier New"/>
              </a:rPr>
              <a:t> </a:t>
            </a:r>
            <a:r>
              <a:rPr i="0" lang="en-US" sz="1500">
                <a:solidFill>
                  <a:srgbClr val="F286C4"/>
                </a:solidFill>
                <a:highlight>
                  <a:srgbClr val="282A36"/>
                </a:highlight>
                <a:latin typeface="Courier New"/>
                <a:ea typeface="Courier New"/>
                <a:cs typeface="Courier New"/>
                <a:sym typeface="Courier New"/>
              </a:rPr>
              <a:t>as</a:t>
            </a:r>
            <a:r>
              <a:rPr i="0" lang="en-US" sz="1500">
                <a:solidFill>
                  <a:srgbClr val="F6F6F4"/>
                </a:solidFill>
                <a:highlight>
                  <a:srgbClr val="282A36"/>
                </a:highlight>
                <a:latin typeface="Courier New"/>
                <a:ea typeface="Courier New"/>
                <a:cs typeface="Courier New"/>
                <a:sym typeface="Courier New"/>
              </a:rPr>
              <a:t> </a:t>
            </a:r>
            <a:r>
              <a:rPr i="0" lang="en-US" sz="1500">
                <a:solidFill>
                  <a:srgbClr val="F286C4"/>
                </a:solidFill>
                <a:highlight>
                  <a:srgbClr val="282A36"/>
                </a:highlight>
                <a:latin typeface="Courier New"/>
                <a:ea typeface="Courier New"/>
                <a:cs typeface="Courier New"/>
                <a:sym typeface="Courier New"/>
              </a:rPr>
              <a:t>Date</a:t>
            </a:r>
            <a:r>
              <a:rPr i="0" lang="en-US" sz="1500">
                <a:solidFill>
                  <a:srgbClr val="F6F6F4"/>
                </a:solidFill>
                <a:highlight>
                  <a:srgbClr val="282A36"/>
                </a:highlight>
                <a:latin typeface="Courier New"/>
                <a:ea typeface="Courier New"/>
                <a:cs typeface="Courier New"/>
                <a:sym typeface="Courier New"/>
              </a:rPr>
              <a:t>, ownGoals </a:t>
            </a:r>
            <a:r>
              <a:rPr i="0" lang="en-US" sz="1500">
                <a:solidFill>
                  <a:srgbClr val="F286C4"/>
                </a:solidFill>
                <a:highlight>
                  <a:srgbClr val="282A36"/>
                </a:highlight>
                <a:latin typeface="Courier New"/>
                <a:ea typeface="Courier New"/>
                <a:cs typeface="Courier New"/>
                <a:sym typeface="Courier New"/>
              </a:rPr>
              <a:t>as</a:t>
            </a:r>
            <a:r>
              <a:rPr i="0" lang="en-US" sz="1500">
                <a:solidFill>
                  <a:srgbClr val="F6F6F4"/>
                </a:solidFill>
                <a:highlight>
                  <a:srgbClr val="282A36"/>
                </a:highlight>
                <a:latin typeface="Courier New"/>
                <a:ea typeface="Courier New"/>
                <a:cs typeface="Courier New"/>
                <a:sym typeface="Courier New"/>
              </a:rPr>
              <a:t> OwnGoals</a:t>
            </a:r>
            <a:endParaRPr i="0" sz="15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ct val="83481"/>
              <a:buNone/>
            </a:pPr>
            <a:r>
              <a:t/>
            </a:r>
            <a:endParaRPr i="0" sz="1317">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ct val="61111"/>
              <a:buNone/>
            </a:pPr>
            <a:r>
              <a:t/>
            </a:r>
            <a:endParaRPr i="0" sz="1800">
              <a:solidFill>
                <a:srgbClr val="F6F6F4"/>
              </a:solidFill>
              <a:highlight>
                <a:srgbClr val="282A36"/>
              </a:highlight>
              <a:latin typeface="Courier New"/>
              <a:ea typeface="Courier New"/>
              <a:cs typeface="Courier New"/>
              <a:sym typeface="Courier New"/>
            </a:endParaRPr>
          </a:p>
          <a:p>
            <a:pPr indent="0" lvl="0" marL="0" rtl="0" algn="l">
              <a:spcBef>
                <a:spcPts val="0"/>
              </a:spcBef>
              <a:spcAft>
                <a:spcPts val="0"/>
              </a:spcAft>
              <a:buClr>
                <a:srgbClr val="80C615"/>
              </a:buClr>
              <a:buSzPct val="100000"/>
              <a:buNone/>
            </a:pPr>
            <a:r>
              <a:t/>
            </a:r>
            <a:endParaRPr/>
          </a:p>
        </p:txBody>
      </p:sp>
      <p:pic>
        <p:nvPicPr>
          <p:cNvPr id="164" name="Google Shape;164;g1bc3edb7b2b_0_8"/>
          <p:cNvPicPr preferRelativeResize="0"/>
          <p:nvPr/>
        </p:nvPicPr>
        <p:blipFill>
          <a:blip r:embed="rId3">
            <a:alphaModFix/>
          </a:blip>
          <a:stretch>
            <a:fillRect/>
          </a:stretch>
        </p:blipFill>
        <p:spPr>
          <a:xfrm>
            <a:off x="7106600" y="2664561"/>
            <a:ext cx="4806875" cy="2320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bc3edb7b2b_0_19"/>
          <p:cNvSpPr txBox="1"/>
          <p:nvPr>
            <p:ph type="title"/>
          </p:nvPr>
        </p:nvSpPr>
        <p:spPr>
          <a:xfrm>
            <a:off x="262593" y="109163"/>
            <a:ext cx="8276700" cy="798600"/>
          </a:xfrm>
          <a:prstGeom prst="rect">
            <a:avLst/>
          </a:prstGeom>
        </p:spPr>
        <p:txBody>
          <a:bodyPr anchorCtr="0" anchor="ctr" bIns="49775" lIns="99550" spcFirstLastPara="1" rIns="99550" wrap="square" tIns="49775">
            <a:normAutofit/>
          </a:bodyPr>
          <a:lstStyle/>
          <a:p>
            <a:pPr indent="0" lvl="0" marL="0" rtl="0" algn="l">
              <a:spcBef>
                <a:spcPts val="0"/>
              </a:spcBef>
              <a:spcAft>
                <a:spcPts val="0"/>
              </a:spcAft>
              <a:buNone/>
            </a:pPr>
            <a:r>
              <a:rPr lang="en-US"/>
              <a:t>Aggregation Operations</a:t>
            </a:r>
            <a:endParaRPr/>
          </a:p>
        </p:txBody>
      </p:sp>
      <p:pic>
        <p:nvPicPr>
          <p:cNvPr id="171" name="Google Shape;171;g1bc3edb7b2b_0_19"/>
          <p:cNvPicPr preferRelativeResize="0"/>
          <p:nvPr/>
        </p:nvPicPr>
        <p:blipFill>
          <a:blip r:embed="rId3">
            <a:alphaModFix/>
          </a:blip>
          <a:stretch>
            <a:fillRect/>
          </a:stretch>
        </p:blipFill>
        <p:spPr>
          <a:xfrm>
            <a:off x="5666425" y="3885124"/>
            <a:ext cx="4480299" cy="2877734"/>
          </a:xfrm>
          <a:prstGeom prst="rect">
            <a:avLst/>
          </a:prstGeom>
          <a:noFill/>
          <a:ln>
            <a:noFill/>
          </a:ln>
        </p:spPr>
      </p:pic>
      <p:pic>
        <p:nvPicPr>
          <p:cNvPr id="172" name="Google Shape;172;g1bc3edb7b2b_0_19"/>
          <p:cNvPicPr preferRelativeResize="0"/>
          <p:nvPr/>
        </p:nvPicPr>
        <p:blipFill>
          <a:blip r:embed="rId4">
            <a:alphaModFix/>
          </a:blip>
          <a:stretch>
            <a:fillRect/>
          </a:stretch>
        </p:blipFill>
        <p:spPr>
          <a:xfrm>
            <a:off x="2806325" y="907762"/>
            <a:ext cx="3675050" cy="2282624"/>
          </a:xfrm>
          <a:prstGeom prst="rect">
            <a:avLst/>
          </a:prstGeom>
          <a:noFill/>
          <a:ln>
            <a:noFill/>
          </a:ln>
        </p:spPr>
      </p:pic>
      <p:pic>
        <p:nvPicPr>
          <p:cNvPr id="173" name="Google Shape;173;g1bc3edb7b2b_0_19"/>
          <p:cNvPicPr preferRelativeResize="0"/>
          <p:nvPr/>
        </p:nvPicPr>
        <p:blipFill>
          <a:blip r:embed="rId5">
            <a:alphaModFix/>
          </a:blip>
          <a:stretch>
            <a:fillRect/>
          </a:stretch>
        </p:blipFill>
        <p:spPr>
          <a:xfrm>
            <a:off x="1038000" y="3301175"/>
            <a:ext cx="4480297" cy="3569299"/>
          </a:xfrm>
          <a:prstGeom prst="rect">
            <a:avLst/>
          </a:prstGeom>
          <a:noFill/>
          <a:ln>
            <a:noFill/>
          </a:ln>
        </p:spPr>
      </p:pic>
      <p:pic>
        <p:nvPicPr>
          <p:cNvPr id="174" name="Google Shape;174;g1bc3edb7b2b_0_19"/>
          <p:cNvPicPr preferRelativeResize="0"/>
          <p:nvPr/>
        </p:nvPicPr>
        <p:blipFill>
          <a:blip r:embed="rId6">
            <a:alphaModFix/>
          </a:blip>
          <a:stretch>
            <a:fillRect/>
          </a:stretch>
        </p:blipFill>
        <p:spPr>
          <a:xfrm>
            <a:off x="6974075" y="295800"/>
            <a:ext cx="4480299" cy="3506562"/>
          </a:xfrm>
          <a:prstGeom prst="rect">
            <a:avLst/>
          </a:prstGeom>
          <a:noFill/>
          <a:ln>
            <a:noFill/>
          </a:ln>
        </p:spPr>
      </p:pic>
      <p:sp>
        <p:nvSpPr>
          <p:cNvPr id="175" name="Google Shape;175;g1bc3edb7b2b_0_19"/>
          <p:cNvSpPr txBox="1"/>
          <p:nvPr/>
        </p:nvSpPr>
        <p:spPr>
          <a:xfrm rot="-620005">
            <a:off x="325500" y="1483806"/>
            <a:ext cx="1184105" cy="190864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200">
                <a:latin typeface="Malgun Gothic"/>
                <a:ea typeface="Malgun Gothic"/>
                <a:cs typeface="Malgun Gothic"/>
                <a:sym typeface="Malgun Gothic"/>
              </a:rPr>
              <a:t>😢</a:t>
            </a:r>
            <a:endParaRPr sz="11200">
              <a:latin typeface="Malgun Gothic"/>
              <a:ea typeface="Malgun Gothic"/>
              <a:cs typeface="Malgun Gothic"/>
              <a:sym typeface="Malgun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1bc3edb7b2b_0_70"/>
          <p:cNvSpPr txBox="1"/>
          <p:nvPr>
            <p:ph type="title"/>
          </p:nvPr>
        </p:nvSpPr>
        <p:spPr>
          <a:xfrm>
            <a:off x="262593" y="109163"/>
            <a:ext cx="8276700" cy="7986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Aggregation Operations</a:t>
            </a:r>
            <a:endParaRPr/>
          </a:p>
        </p:txBody>
      </p:sp>
      <p:pic>
        <p:nvPicPr>
          <p:cNvPr id="181" name="Google Shape;181;g1bc3edb7b2b_0_70"/>
          <p:cNvPicPr preferRelativeResize="0"/>
          <p:nvPr/>
        </p:nvPicPr>
        <p:blipFill>
          <a:blip r:embed="rId3">
            <a:alphaModFix/>
          </a:blip>
          <a:stretch>
            <a:fillRect/>
          </a:stretch>
        </p:blipFill>
        <p:spPr>
          <a:xfrm>
            <a:off x="152400" y="1060163"/>
            <a:ext cx="9748613" cy="56454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bd90ba692c_0_0"/>
          <p:cNvSpPr txBox="1"/>
          <p:nvPr>
            <p:ph type="title"/>
          </p:nvPr>
        </p:nvSpPr>
        <p:spPr>
          <a:xfrm>
            <a:off x="262593" y="109163"/>
            <a:ext cx="8276700" cy="7986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Aggregation Operations</a:t>
            </a:r>
            <a:endParaRPr/>
          </a:p>
        </p:txBody>
      </p:sp>
      <p:sp>
        <p:nvSpPr>
          <p:cNvPr id="187" name="Google Shape;187;g1bd90ba692c_0_0"/>
          <p:cNvSpPr txBox="1"/>
          <p:nvPr>
            <p:ph idx="1" type="body"/>
          </p:nvPr>
        </p:nvSpPr>
        <p:spPr>
          <a:xfrm>
            <a:off x="262592" y="1413243"/>
            <a:ext cx="11522700" cy="4823400"/>
          </a:xfrm>
          <a:prstGeom prst="rect">
            <a:avLst/>
          </a:prstGeom>
          <a:noFill/>
          <a:ln>
            <a:noFill/>
          </a:ln>
        </p:spPr>
        <p:txBody>
          <a:bodyPr anchorCtr="0" anchor="t" bIns="49775" lIns="99550" spcFirstLastPara="1" rIns="99550" wrap="square" tIns="49775">
            <a:normAutofit/>
          </a:bodyPr>
          <a:lstStyle/>
          <a:p>
            <a:pPr indent="0" lvl="0" marL="0" rtl="0" algn="ctr">
              <a:spcBef>
                <a:spcPts val="0"/>
              </a:spcBef>
              <a:spcAft>
                <a:spcPts val="0"/>
              </a:spcAft>
              <a:buClr>
                <a:srgbClr val="80C615"/>
              </a:buClr>
              <a:buSzPts val="2000"/>
              <a:buNone/>
            </a:pPr>
            <a:r>
              <a:rPr lang="en-US" sz="5100"/>
              <a:t>Expected versus Actual Results</a:t>
            </a:r>
            <a:endParaRPr i="0" sz="5100"/>
          </a:p>
          <a:p>
            <a:pPr indent="0" lvl="0" marL="0" rtl="0" algn="l">
              <a:lnSpc>
                <a:spcPct val="150000"/>
              </a:lnSpc>
              <a:spcBef>
                <a:spcPts val="0"/>
              </a:spcBef>
              <a:spcAft>
                <a:spcPts val="0"/>
              </a:spcAft>
              <a:buClr>
                <a:schemeClr val="dk1"/>
              </a:buClr>
              <a:buSzPts val="1100"/>
              <a:buNone/>
            </a:pPr>
            <a:r>
              <a:t/>
            </a:r>
            <a:endParaRPr i="0" sz="1100">
              <a:solidFill>
                <a:srgbClr val="BF9EEE"/>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t/>
            </a:r>
            <a:endParaRPr i="0" sz="12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t/>
            </a:r>
            <a:endParaRPr i="0">
              <a:solidFill>
                <a:srgbClr val="BF9EEE"/>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t/>
            </a:r>
            <a:endParaRPr i="0" sz="1400">
              <a:solidFill>
                <a:srgbClr val="F6F6F4"/>
              </a:solidFill>
              <a:highlight>
                <a:srgbClr val="282A36"/>
              </a:highlight>
              <a:latin typeface="Courier New"/>
              <a:ea typeface="Courier New"/>
              <a:cs typeface="Courier New"/>
              <a:sym typeface="Courier New"/>
            </a:endParaRPr>
          </a:p>
          <a:p>
            <a:pPr indent="0" lvl="0" marL="0" rtl="0" algn="l">
              <a:spcBef>
                <a:spcPts val="0"/>
              </a:spcBef>
              <a:spcAft>
                <a:spcPts val="0"/>
              </a:spcAft>
              <a:buClr>
                <a:srgbClr val="80C615"/>
              </a:buClr>
              <a:buSzPts val="2000"/>
              <a:buNone/>
            </a:pPr>
            <a:r>
              <a:t/>
            </a:r>
            <a:endParaRPr sz="5100"/>
          </a:p>
          <a:p>
            <a:pPr indent="0" lvl="0" marL="0" rtl="0" algn="l">
              <a:spcBef>
                <a:spcPts val="0"/>
              </a:spcBef>
              <a:spcAft>
                <a:spcPts val="0"/>
              </a:spcAft>
              <a:buClr>
                <a:srgbClr val="80C615"/>
              </a:buClr>
              <a:buSzPts val="2000"/>
              <a:buNone/>
            </a:pPr>
            <a:r>
              <a:t/>
            </a:r>
            <a:endParaRPr sz="5100"/>
          </a:p>
          <a:p>
            <a:pPr indent="0" lvl="0" marL="0" rtl="0" algn="r">
              <a:spcBef>
                <a:spcPts val="0"/>
              </a:spcBef>
              <a:spcAft>
                <a:spcPts val="0"/>
              </a:spcAft>
              <a:buClr>
                <a:srgbClr val="80C615"/>
              </a:buClr>
              <a:buSzPts val="2000"/>
              <a:buNone/>
            </a:pPr>
            <a:r>
              <a:rPr lang="en-US" sz="3000">
                <a:solidFill>
                  <a:schemeClr val="dk1"/>
                </a:solidFill>
              </a:rPr>
              <a:t>query on next slide</a:t>
            </a:r>
            <a:endParaRPr sz="3000">
              <a:solidFill>
                <a:schemeClr val="dk1"/>
              </a:solidFill>
            </a:endParaRPr>
          </a:p>
        </p:txBody>
      </p:sp>
      <p:pic>
        <p:nvPicPr>
          <p:cNvPr id="188" name="Google Shape;188;g1bd90ba692c_0_0"/>
          <p:cNvPicPr preferRelativeResize="0"/>
          <p:nvPr/>
        </p:nvPicPr>
        <p:blipFill>
          <a:blip r:embed="rId3">
            <a:alphaModFix/>
          </a:blip>
          <a:stretch>
            <a:fillRect/>
          </a:stretch>
        </p:blipFill>
        <p:spPr>
          <a:xfrm>
            <a:off x="503438" y="3029426"/>
            <a:ext cx="11041024" cy="144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bc3edb7b2b_0_62"/>
          <p:cNvSpPr txBox="1"/>
          <p:nvPr>
            <p:ph type="title"/>
          </p:nvPr>
        </p:nvSpPr>
        <p:spPr>
          <a:xfrm>
            <a:off x="262593" y="109163"/>
            <a:ext cx="8276700" cy="7986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Queries on Data</a:t>
            </a:r>
            <a:endParaRPr/>
          </a:p>
        </p:txBody>
      </p:sp>
      <p:sp>
        <p:nvSpPr>
          <p:cNvPr id="194" name="Google Shape;194;g1bc3edb7b2b_0_62"/>
          <p:cNvSpPr txBox="1"/>
          <p:nvPr>
            <p:ph idx="1" type="body"/>
          </p:nvPr>
        </p:nvSpPr>
        <p:spPr>
          <a:xfrm>
            <a:off x="262592" y="1413243"/>
            <a:ext cx="11522700" cy="4823400"/>
          </a:xfrm>
          <a:prstGeom prst="rect">
            <a:avLst/>
          </a:prstGeom>
          <a:noFill/>
          <a:ln>
            <a:noFill/>
          </a:ln>
        </p:spPr>
        <p:txBody>
          <a:bodyPr anchorCtr="0" anchor="t" bIns="49775" lIns="99550" spcFirstLastPara="1" rIns="99550" wrap="square" tIns="49775">
            <a:normAutofit/>
          </a:bodyPr>
          <a:lstStyle/>
          <a:p>
            <a:pPr indent="0" lvl="0" marL="0" rtl="0" algn="l">
              <a:spcBef>
                <a:spcPts val="0"/>
              </a:spcBef>
              <a:spcAft>
                <a:spcPts val="0"/>
              </a:spcAft>
              <a:buClr>
                <a:srgbClr val="80C615"/>
              </a:buClr>
              <a:buSzPts val="2000"/>
              <a:buNone/>
            </a:pPr>
            <a:r>
              <a:rPr lang="en-US" sz="5100"/>
              <a:t>Results by Game</a:t>
            </a:r>
            <a:endParaRPr i="0" sz="5100"/>
          </a:p>
          <a:p>
            <a:pPr indent="0" lvl="0" marL="0" rtl="0" algn="l">
              <a:lnSpc>
                <a:spcPct val="150000"/>
              </a:lnSpc>
              <a:spcBef>
                <a:spcPts val="0"/>
              </a:spcBef>
              <a:spcAft>
                <a:spcPts val="0"/>
              </a:spcAft>
              <a:buClr>
                <a:schemeClr val="dk1"/>
              </a:buClr>
              <a:buSzPts val="1100"/>
              <a:buNone/>
            </a:pPr>
            <a:r>
              <a:t/>
            </a:r>
            <a:endParaRPr i="0" sz="11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rPr i="0" lang="en-US" sz="1100">
                <a:solidFill>
                  <a:srgbClr val="F6F6F4"/>
                </a:solidFill>
                <a:highlight>
                  <a:srgbClr val="282A36"/>
                </a:highlight>
                <a:latin typeface="Courier New"/>
                <a:ea typeface="Courier New"/>
                <a:cs typeface="Courier New"/>
                <a:sym typeface="Courier New"/>
              </a:rPr>
              <a:t>MATCH (game: Game) </a:t>
            </a:r>
            <a:r>
              <a:rPr i="0" lang="en-US" sz="1100">
                <a:solidFill>
                  <a:srgbClr val="F286C4"/>
                </a:solidFill>
                <a:highlight>
                  <a:srgbClr val="282A36"/>
                </a:highlight>
                <a:latin typeface="Courier New"/>
                <a:ea typeface="Courier New"/>
                <a:cs typeface="Courier New"/>
                <a:sym typeface="Courier New"/>
              </a:rPr>
              <a:t>&lt;-</a:t>
            </a:r>
            <a:r>
              <a:rPr i="0" lang="en-US" sz="1100">
                <a:solidFill>
                  <a:srgbClr val="F6F6F4"/>
                </a:solidFill>
                <a:highlight>
                  <a:srgbClr val="282A36"/>
                </a:highlight>
                <a:latin typeface="Courier New"/>
                <a:ea typeface="Courier New"/>
                <a:cs typeface="Courier New"/>
                <a:sym typeface="Courier New"/>
              </a:rPr>
              <a:t> [awayStats: Game_Statistics {location: 'a'}] </a:t>
            </a:r>
            <a:r>
              <a:rPr i="0" lang="en-US" sz="1100">
                <a:solidFill>
                  <a:srgbClr val="F286C4"/>
                </a:solidFill>
                <a:highlight>
                  <a:srgbClr val="282A36"/>
                </a:highlight>
                <a:latin typeface="Courier New"/>
                <a:ea typeface="Courier New"/>
                <a:cs typeface="Courier New"/>
                <a:sym typeface="Courier New"/>
              </a:rPr>
              <a:t>-</a:t>
            </a:r>
            <a:r>
              <a:rPr i="0" lang="en-US" sz="1100">
                <a:solidFill>
                  <a:srgbClr val="F6F6F4"/>
                </a:solidFill>
                <a:highlight>
                  <a:srgbClr val="282A36"/>
                </a:highlight>
                <a:latin typeface="Courier New"/>
                <a:ea typeface="Courier New"/>
                <a:cs typeface="Courier New"/>
                <a:sym typeface="Courier New"/>
              </a:rPr>
              <a:t> (awayTeam: Team)</a:t>
            </a:r>
            <a:endParaRPr i="0" sz="11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rPr i="0" lang="en-US" sz="1100">
                <a:solidFill>
                  <a:srgbClr val="F6F6F4"/>
                </a:solidFill>
                <a:highlight>
                  <a:srgbClr val="282A36"/>
                </a:highlight>
                <a:latin typeface="Courier New"/>
                <a:ea typeface="Courier New"/>
                <a:cs typeface="Courier New"/>
                <a:sym typeface="Courier New"/>
              </a:rPr>
              <a:t>MATCH (game: Game) </a:t>
            </a:r>
            <a:r>
              <a:rPr i="0" lang="en-US" sz="1100">
                <a:solidFill>
                  <a:srgbClr val="F286C4"/>
                </a:solidFill>
                <a:highlight>
                  <a:srgbClr val="282A36"/>
                </a:highlight>
                <a:latin typeface="Courier New"/>
                <a:ea typeface="Courier New"/>
                <a:cs typeface="Courier New"/>
                <a:sym typeface="Courier New"/>
              </a:rPr>
              <a:t>&lt;-</a:t>
            </a:r>
            <a:r>
              <a:rPr i="0" lang="en-US" sz="1100">
                <a:solidFill>
                  <a:srgbClr val="F6F6F4"/>
                </a:solidFill>
                <a:highlight>
                  <a:srgbClr val="282A36"/>
                </a:highlight>
                <a:latin typeface="Courier New"/>
                <a:ea typeface="Courier New"/>
                <a:cs typeface="Courier New"/>
                <a:sym typeface="Courier New"/>
              </a:rPr>
              <a:t> [homeStats: Game_Statistics {location: 'h'}] </a:t>
            </a:r>
            <a:r>
              <a:rPr i="0" lang="en-US" sz="1100">
                <a:solidFill>
                  <a:srgbClr val="F286C4"/>
                </a:solidFill>
                <a:highlight>
                  <a:srgbClr val="282A36"/>
                </a:highlight>
                <a:latin typeface="Courier New"/>
                <a:ea typeface="Courier New"/>
                <a:cs typeface="Courier New"/>
                <a:sym typeface="Courier New"/>
              </a:rPr>
              <a:t>-</a:t>
            </a:r>
            <a:r>
              <a:rPr i="0" lang="en-US" sz="1100">
                <a:solidFill>
                  <a:srgbClr val="F6F6F4"/>
                </a:solidFill>
                <a:highlight>
                  <a:srgbClr val="282A36"/>
                </a:highlight>
                <a:latin typeface="Courier New"/>
                <a:ea typeface="Courier New"/>
                <a:cs typeface="Courier New"/>
                <a:sym typeface="Courier New"/>
              </a:rPr>
              <a:t> (homeTeam: Team)</a:t>
            </a:r>
            <a:endParaRPr i="0" sz="11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rPr i="0" lang="en-US" sz="1100">
                <a:solidFill>
                  <a:srgbClr val="F286C4"/>
                </a:solidFill>
                <a:highlight>
                  <a:srgbClr val="282A36"/>
                </a:highlight>
                <a:latin typeface="Courier New"/>
                <a:ea typeface="Courier New"/>
                <a:cs typeface="Courier New"/>
                <a:sym typeface="Courier New"/>
              </a:rPr>
              <a:t>RETURN</a:t>
            </a:r>
            <a:r>
              <a:rPr i="0" lang="en-US" sz="1100">
                <a:solidFill>
                  <a:srgbClr val="F6F6F4"/>
                </a:solidFill>
                <a:highlight>
                  <a:srgbClr val="282A36"/>
                </a:highlight>
                <a:latin typeface="Courier New"/>
                <a:ea typeface="Courier New"/>
                <a:cs typeface="Courier New"/>
                <a:sym typeface="Courier New"/>
              </a:rPr>
              <a:t> </a:t>
            </a:r>
            <a:r>
              <a:rPr i="0" lang="en-US" sz="1100">
                <a:solidFill>
                  <a:srgbClr val="BF9EEE"/>
                </a:solidFill>
                <a:highlight>
                  <a:srgbClr val="282A36"/>
                </a:highlight>
                <a:latin typeface="Courier New"/>
                <a:ea typeface="Courier New"/>
                <a:cs typeface="Courier New"/>
                <a:sym typeface="Courier New"/>
              </a:rPr>
              <a:t>game</a:t>
            </a:r>
            <a:r>
              <a:rPr i="0" lang="en-US" sz="1100">
                <a:solidFill>
                  <a:srgbClr val="F6F6F4"/>
                </a:solidFill>
                <a:highlight>
                  <a:srgbClr val="282A36"/>
                </a:highlight>
                <a:latin typeface="Courier New"/>
                <a:ea typeface="Courier New"/>
                <a:cs typeface="Courier New"/>
                <a:sym typeface="Courier New"/>
              </a:rPr>
              <a:t>.</a:t>
            </a:r>
            <a:r>
              <a:rPr i="0" lang="en-US" sz="1100">
                <a:solidFill>
                  <a:srgbClr val="BF9EEE"/>
                </a:solidFill>
                <a:highlight>
                  <a:srgbClr val="282A36"/>
                </a:highlight>
                <a:latin typeface="Courier New"/>
                <a:ea typeface="Courier New"/>
                <a:cs typeface="Courier New"/>
                <a:sym typeface="Courier New"/>
              </a:rPr>
              <a:t>awayProbability</a:t>
            </a:r>
            <a:r>
              <a:rPr i="0" lang="en-US" sz="1100">
                <a:solidFill>
                  <a:srgbClr val="F6F6F4"/>
                </a:solidFill>
                <a:highlight>
                  <a:srgbClr val="282A36"/>
                </a:highlight>
                <a:latin typeface="Courier New"/>
                <a:ea typeface="Courier New"/>
                <a:cs typeface="Courier New"/>
                <a:sym typeface="Courier New"/>
              </a:rPr>
              <a:t> </a:t>
            </a:r>
            <a:r>
              <a:rPr i="0" lang="en-US" sz="1100">
                <a:solidFill>
                  <a:srgbClr val="F286C4"/>
                </a:solidFill>
                <a:highlight>
                  <a:srgbClr val="282A36"/>
                </a:highlight>
                <a:latin typeface="Courier New"/>
                <a:ea typeface="Courier New"/>
                <a:cs typeface="Courier New"/>
                <a:sym typeface="Courier New"/>
              </a:rPr>
              <a:t>as</a:t>
            </a:r>
            <a:r>
              <a:rPr i="0" lang="en-US" sz="1100">
                <a:solidFill>
                  <a:srgbClr val="F6F6F4"/>
                </a:solidFill>
                <a:highlight>
                  <a:srgbClr val="282A36"/>
                </a:highlight>
                <a:latin typeface="Courier New"/>
                <a:ea typeface="Courier New"/>
                <a:cs typeface="Courier New"/>
                <a:sym typeface="Courier New"/>
              </a:rPr>
              <a:t> AwayProb, </a:t>
            </a:r>
            <a:r>
              <a:rPr i="0" lang="en-US" sz="1100">
                <a:solidFill>
                  <a:srgbClr val="BF9EEE"/>
                </a:solidFill>
                <a:highlight>
                  <a:srgbClr val="282A36"/>
                </a:highlight>
                <a:latin typeface="Courier New"/>
                <a:ea typeface="Courier New"/>
                <a:cs typeface="Courier New"/>
                <a:sym typeface="Courier New"/>
              </a:rPr>
              <a:t>game</a:t>
            </a:r>
            <a:r>
              <a:rPr i="0" lang="en-US" sz="1100">
                <a:solidFill>
                  <a:srgbClr val="F6F6F4"/>
                </a:solidFill>
                <a:highlight>
                  <a:srgbClr val="282A36"/>
                </a:highlight>
                <a:latin typeface="Courier New"/>
                <a:ea typeface="Courier New"/>
                <a:cs typeface="Courier New"/>
                <a:sym typeface="Courier New"/>
              </a:rPr>
              <a:t>.</a:t>
            </a:r>
            <a:r>
              <a:rPr i="0" lang="en-US" sz="1100">
                <a:solidFill>
                  <a:srgbClr val="BF9EEE"/>
                </a:solidFill>
                <a:highlight>
                  <a:srgbClr val="282A36"/>
                </a:highlight>
                <a:latin typeface="Courier New"/>
                <a:ea typeface="Courier New"/>
                <a:cs typeface="Courier New"/>
                <a:sym typeface="Courier New"/>
              </a:rPr>
              <a:t>homeProbability</a:t>
            </a:r>
            <a:r>
              <a:rPr i="0" lang="en-US" sz="1100">
                <a:solidFill>
                  <a:srgbClr val="F6F6F4"/>
                </a:solidFill>
                <a:highlight>
                  <a:srgbClr val="282A36"/>
                </a:highlight>
                <a:latin typeface="Courier New"/>
                <a:ea typeface="Courier New"/>
                <a:cs typeface="Courier New"/>
                <a:sym typeface="Courier New"/>
              </a:rPr>
              <a:t> </a:t>
            </a:r>
            <a:r>
              <a:rPr i="0" lang="en-US" sz="1100">
                <a:solidFill>
                  <a:srgbClr val="F286C4"/>
                </a:solidFill>
                <a:highlight>
                  <a:srgbClr val="282A36"/>
                </a:highlight>
                <a:latin typeface="Courier New"/>
                <a:ea typeface="Courier New"/>
                <a:cs typeface="Courier New"/>
                <a:sym typeface="Courier New"/>
              </a:rPr>
              <a:t>as</a:t>
            </a:r>
            <a:r>
              <a:rPr i="0" lang="en-US" sz="1100">
                <a:solidFill>
                  <a:srgbClr val="F6F6F4"/>
                </a:solidFill>
                <a:highlight>
                  <a:srgbClr val="282A36"/>
                </a:highlight>
                <a:latin typeface="Courier New"/>
                <a:ea typeface="Courier New"/>
                <a:cs typeface="Courier New"/>
                <a:sym typeface="Courier New"/>
              </a:rPr>
              <a:t> HomeProb, </a:t>
            </a:r>
            <a:r>
              <a:rPr i="0" lang="en-US" sz="1100">
                <a:solidFill>
                  <a:srgbClr val="BF9EEE"/>
                </a:solidFill>
                <a:highlight>
                  <a:srgbClr val="282A36"/>
                </a:highlight>
                <a:latin typeface="Courier New"/>
                <a:ea typeface="Courier New"/>
                <a:cs typeface="Courier New"/>
                <a:sym typeface="Courier New"/>
              </a:rPr>
              <a:t>game</a:t>
            </a:r>
            <a:r>
              <a:rPr i="0" lang="en-US" sz="1100">
                <a:solidFill>
                  <a:srgbClr val="F6F6F4"/>
                </a:solidFill>
                <a:highlight>
                  <a:srgbClr val="282A36"/>
                </a:highlight>
                <a:latin typeface="Courier New"/>
                <a:ea typeface="Courier New"/>
                <a:cs typeface="Courier New"/>
                <a:sym typeface="Courier New"/>
              </a:rPr>
              <a:t>.</a:t>
            </a:r>
            <a:r>
              <a:rPr i="0" lang="en-US" sz="1100">
                <a:solidFill>
                  <a:srgbClr val="BF9EEE"/>
                </a:solidFill>
                <a:highlight>
                  <a:srgbClr val="282A36"/>
                </a:highlight>
                <a:latin typeface="Courier New"/>
                <a:ea typeface="Courier New"/>
                <a:cs typeface="Courier New"/>
                <a:sym typeface="Courier New"/>
              </a:rPr>
              <a:t>drawProbability</a:t>
            </a:r>
            <a:r>
              <a:rPr i="0" lang="en-US" sz="1100">
                <a:solidFill>
                  <a:srgbClr val="F6F6F4"/>
                </a:solidFill>
                <a:highlight>
                  <a:srgbClr val="282A36"/>
                </a:highlight>
                <a:latin typeface="Courier New"/>
                <a:ea typeface="Courier New"/>
                <a:cs typeface="Courier New"/>
                <a:sym typeface="Courier New"/>
              </a:rPr>
              <a:t> </a:t>
            </a:r>
            <a:r>
              <a:rPr i="0" lang="en-US" sz="1100">
                <a:solidFill>
                  <a:srgbClr val="F286C4"/>
                </a:solidFill>
                <a:highlight>
                  <a:srgbClr val="282A36"/>
                </a:highlight>
                <a:latin typeface="Courier New"/>
                <a:ea typeface="Courier New"/>
                <a:cs typeface="Courier New"/>
                <a:sym typeface="Courier New"/>
              </a:rPr>
              <a:t>as</a:t>
            </a:r>
            <a:r>
              <a:rPr i="0" lang="en-US" sz="1100">
                <a:solidFill>
                  <a:srgbClr val="F6F6F4"/>
                </a:solidFill>
                <a:highlight>
                  <a:srgbClr val="282A36"/>
                </a:highlight>
                <a:latin typeface="Courier New"/>
                <a:ea typeface="Courier New"/>
                <a:cs typeface="Courier New"/>
                <a:sym typeface="Courier New"/>
              </a:rPr>
              <a:t> DrawProb,</a:t>
            </a:r>
            <a:endParaRPr i="0" sz="11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rPr i="0" lang="en-US" sz="1100">
                <a:solidFill>
                  <a:srgbClr val="BF9EEE"/>
                </a:solidFill>
                <a:highlight>
                  <a:srgbClr val="282A36"/>
                </a:highlight>
                <a:latin typeface="Courier New"/>
                <a:ea typeface="Courier New"/>
                <a:cs typeface="Courier New"/>
                <a:sym typeface="Courier New"/>
              </a:rPr>
              <a:t>awayStats</a:t>
            </a:r>
            <a:r>
              <a:rPr i="0" lang="en-US" sz="1100">
                <a:solidFill>
                  <a:srgbClr val="F6F6F4"/>
                </a:solidFill>
                <a:highlight>
                  <a:srgbClr val="282A36"/>
                </a:highlight>
                <a:latin typeface="Courier New"/>
                <a:ea typeface="Courier New"/>
                <a:cs typeface="Courier New"/>
                <a:sym typeface="Courier New"/>
              </a:rPr>
              <a:t>.</a:t>
            </a:r>
            <a:r>
              <a:rPr i="0" lang="en-US" sz="1100">
                <a:solidFill>
                  <a:srgbClr val="BF9EEE"/>
                </a:solidFill>
                <a:highlight>
                  <a:srgbClr val="282A36"/>
                </a:highlight>
                <a:latin typeface="Courier New"/>
                <a:ea typeface="Courier New"/>
                <a:cs typeface="Courier New"/>
                <a:sym typeface="Courier New"/>
              </a:rPr>
              <a:t>result</a:t>
            </a:r>
            <a:r>
              <a:rPr i="0" lang="en-US" sz="1100">
                <a:solidFill>
                  <a:srgbClr val="F6F6F4"/>
                </a:solidFill>
                <a:highlight>
                  <a:srgbClr val="282A36"/>
                </a:highlight>
                <a:latin typeface="Courier New"/>
                <a:ea typeface="Courier New"/>
                <a:cs typeface="Courier New"/>
                <a:sym typeface="Courier New"/>
              </a:rPr>
              <a:t> </a:t>
            </a:r>
            <a:r>
              <a:rPr i="0" lang="en-US" sz="1100">
                <a:solidFill>
                  <a:srgbClr val="F286C4"/>
                </a:solidFill>
                <a:highlight>
                  <a:srgbClr val="282A36"/>
                </a:highlight>
                <a:latin typeface="Courier New"/>
                <a:ea typeface="Courier New"/>
                <a:cs typeface="Courier New"/>
                <a:sym typeface="Courier New"/>
              </a:rPr>
              <a:t>as</a:t>
            </a:r>
            <a:r>
              <a:rPr i="0" lang="en-US" sz="1100">
                <a:solidFill>
                  <a:srgbClr val="F6F6F4"/>
                </a:solidFill>
                <a:highlight>
                  <a:srgbClr val="282A36"/>
                </a:highlight>
                <a:latin typeface="Courier New"/>
                <a:ea typeface="Courier New"/>
                <a:cs typeface="Courier New"/>
                <a:sym typeface="Courier New"/>
              </a:rPr>
              <a:t> AwayResult, </a:t>
            </a:r>
            <a:r>
              <a:rPr i="0" lang="en-US" sz="1100">
                <a:solidFill>
                  <a:srgbClr val="BF9EEE"/>
                </a:solidFill>
                <a:highlight>
                  <a:srgbClr val="282A36"/>
                </a:highlight>
                <a:latin typeface="Courier New"/>
                <a:ea typeface="Courier New"/>
                <a:cs typeface="Courier New"/>
                <a:sym typeface="Courier New"/>
              </a:rPr>
              <a:t>homeStats</a:t>
            </a:r>
            <a:r>
              <a:rPr i="0" lang="en-US" sz="1100">
                <a:solidFill>
                  <a:srgbClr val="F6F6F4"/>
                </a:solidFill>
                <a:highlight>
                  <a:srgbClr val="282A36"/>
                </a:highlight>
                <a:latin typeface="Courier New"/>
                <a:ea typeface="Courier New"/>
                <a:cs typeface="Courier New"/>
                <a:sym typeface="Courier New"/>
              </a:rPr>
              <a:t>.</a:t>
            </a:r>
            <a:r>
              <a:rPr i="0" lang="en-US" sz="1100">
                <a:solidFill>
                  <a:srgbClr val="BF9EEE"/>
                </a:solidFill>
                <a:highlight>
                  <a:srgbClr val="282A36"/>
                </a:highlight>
                <a:latin typeface="Courier New"/>
                <a:ea typeface="Courier New"/>
                <a:cs typeface="Courier New"/>
                <a:sym typeface="Courier New"/>
              </a:rPr>
              <a:t>result</a:t>
            </a:r>
            <a:r>
              <a:rPr i="0" lang="en-US" sz="1100">
                <a:solidFill>
                  <a:srgbClr val="F6F6F4"/>
                </a:solidFill>
                <a:highlight>
                  <a:srgbClr val="282A36"/>
                </a:highlight>
                <a:latin typeface="Courier New"/>
                <a:ea typeface="Courier New"/>
                <a:cs typeface="Courier New"/>
                <a:sym typeface="Courier New"/>
              </a:rPr>
              <a:t> </a:t>
            </a:r>
            <a:r>
              <a:rPr i="0" lang="en-US" sz="1100">
                <a:solidFill>
                  <a:srgbClr val="F286C4"/>
                </a:solidFill>
                <a:highlight>
                  <a:srgbClr val="282A36"/>
                </a:highlight>
                <a:latin typeface="Courier New"/>
                <a:ea typeface="Courier New"/>
                <a:cs typeface="Courier New"/>
                <a:sym typeface="Courier New"/>
              </a:rPr>
              <a:t>as</a:t>
            </a:r>
            <a:r>
              <a:rPr i="0" lang="en-US" sz="1100">
                <a:solidFill>
                  <a:srgbClr val="F6F6F4"/>
                </a:solidFill>
                <a:highlight>
                  <a:srgbClr val="282A36"/>
                </a:highlight>
                <a:latin typeface="Courier New"/>
                <a:ea typeface="Courier New"/>
                <a:cs typeface="Courier New"/>
                <a:sym typeface="Courier New"/>
              </a:rPr>
              <a:t> HomeResult, </a:t>
            </a:r>
            <a:r>
              <a:rPr i="0" lang="en-US" sz="1100">
                <a:solidFill>
                  <a:srgbClr val="BF9EEE"/>
                </a:solidFill>
                <a:highlight>
                  <a:srgbClr val="282A36"/>
                </a:highlight>
                <a:latin typeface="Courier New"/>
                <a:ea typeface="Courier New"/>
                <a:cs typeface="Courier New"/>
                <a:sym typeface="Courier New"/>
              </a:rPr>
              <a:t>awayTeam</a:t>
            </a:r>
            <a:r>
              <a:rPr i="0" lang="en-US" sz="1100">
                <a:solidFill>
                  <a:srgbClr val="F6F6F4"/>
                </a:solidFill>
                <a:highlight>
                  <a:srgbClr val="282A36"/>
                </a:highlight>
                <a:latin typeface="Courier New"/>
                <a:ea typeface="Courier New"/>
                <a:cs typeface="Courier New"/>
                <a:sym typeface="Courier New"/>
              </a:rPr>
              <a:t>.</a:t>
            </a:r>
            <a:r>
              <a:rPr i="0" lang="en-US" sz="1100">
                <a:solidFill>
                  <a:srgbClr val="BF9EEE"/>
                </a:solidFill>
                <a:highlight>
                  <a:srgbClr val="282A36"/>
                </a:highlight>
                <a:latin typeface="Courier New"/>
                <a:ea typeface="Courier New"/>
                <a:cs typeface="Courier New"/>
                <a:sym typeface="Courier New"/>
              </a:rPr>
              <a:t>name</a:t>
            </a:r>
            <a:r>
              <a:rPr i="0" lang="en-US" sz="1100">
                <a:solidFill>
                  <a:srgbClr val="F6F6F4"/>
                </a:solidFill>
                <a:highlight>
                  <a:srgbClr val="282A36"/>
                </a:highlight>
                <a:latin typeface="Courier New"/>
                <a:ea typeface="Courier New"/>
                <a:cs typeface="Courier New"/>
                <a:sym typeface="Courier New"/>
              </a:rPr>
              <a:t> </a:t>
            </a:r>
            <a:r>
              <a:rPr i="0" lang="en-US" sz="1100">
                <a:solidFill>
                  <a:srgbClr val="F286C4"/>
                </a:solidFill>
                <a:highlight>
                  <a:srgbClr val="282A36"/>
                </a:highlight>
                <a:latin typeface="Courier New"/>
                <a:ea typeface="Courier New"/>
                <a:cs typeface="Courier New"/>
                <a:sym typeface="Courier New"/>
              </a:rPr>
              <a:t>as</a:t>
            </a:r>
            <a:r>
              <a:rPr i="0" lang="en-US" sz="1100">
                <a:solidFill>
                  <a:srgbClr val="F6F6F4"/>
                </a:solidFill>
                <a:highlight>
                  <a:srgbClr val="282A36"/>
                </a:highlight>
                <a:latin typeface="Courier New"/>
                <a:ea typeface="Courier New"/>
                <a:cs typeface="Courier New"/>
                <a:sym typeface="Courier New"/>
              </a:rPr>
              <a:t> AwayTeam, </a:t>
            </a:r>
            <a:r>
              <a:rPr i="0" lang="en-US" sz="1100">
                <a:solidFill>
                  <a:srgbClr val="BF9EEE"/>
                </a:solidFill>
                <a:highlight>
                  <a:srgbClr val="282A36"/>
                </a:highlight>
                <a:latin typeface="Courier New"/>
                <a:ea typeface="Courier New"/>
                <a:cs typeface="Courier New"/>
                <a:sym typeface="Courier New"/>
              </a:rPr>
              <a:t>homeTeam</a:t>
            </a:r>
            <a:r>
              <a:rPr i="0" lang="en-US" sz="1100">
                <a:solidFill>
                  <a:srgbClr val="F6F6F4"/>
                </a:solidFill>
                <a:highlight>
                  <a:srgbClr val="282A36"/>
                </a:highlight>
                <a:latin typeface="Courier New"/>
                <a:ea typeface="Courier New"/>
                <a:cs typeface="Courier New"/>
                <a:sym typeface="Courier New"/>
              </a:rPr>
              <a:t>.</a:t>
            </a:r>
            <a:r>
              <a:rPr i="0" lang="en-US" sz="1100">
                <a:solidFill>
                  <a:srgbClr val="BF9EEE"/>
                </a:solidFill>
                <a:highlight>
                  <a:srgbClr val="282A36"/>
                </a:highlight>
                <a:latin typeface="Courier New"/>
                <a:ea typeface="Courier New"/>
                <a:cs typeface="Courier New"/>
                <a:sym typeface="Courier New"/>
              </a:rPr>
              <a:t>name</a:t>
            </a:r>
            <a:r>
              <a:rPr i="0" lang="en-US" sz="1100">
                <a:solidFill>
                  <a:srgbClr val="F6F6F4"/>
                </a:solidFill>
                <a:highlight>
                  <a:srgbClr val="282A36"/>
                </a:highlight>
                <a:latin typeface="Courier New"/>
                <a:ea typeface="Courier New"/>
                <a:cs typeface="Courier New"/>
                <a:sym typeface="Courier New"/>
              </a:rPr>
              <a:t> </a:t>
            </a:r>
            <a:r>
              <a:rPr i="0" lang="en-US" sz="1100">
                <a:solidFill>
                  <a:srgbClr val="F286C4"/>
                </a:solidFill>
                <a:highlight>
                  <a:srgbClr val="282A36"/>
                </a:highlight>
                <a:latin typeface="Courier New"/>
                <a:ea typeface="Courier New"/>
                <a:cs typeface="Courier New"/>
                <a:sym typeface="Courier New"/>
              </a:rPr>
              <a:t>as</a:t>
            </a:r>
            <a:r>
              <a:rPr i="0" lang="en-US" sz="1100">
                <a:solidFill>
                  <a:srgbClr val="F6F6F4"/>
                </a:solidFill>
                <a:highlight>
                  <a:srgbClr val="282A36"/>
                </a:highlight>
                <a:latin typeface="Courier New"/>
                <a:ea typeface="Courier New"/>
                <a:cs typeface="Courier New"/>
                <a:sym typeface="Courier New"/>
              </a:rPr>
              <a:t> HomeTeam</a:t>
            </a:r>
            <a:endParaRPr i="0" sz="11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rPr i="0" lang="en-US" sz="1100">
                <a:solidFill>
                  <a:srgbClr val="F286C4"/>
                </a:solidFill>
                <a:highlight>
                  <a:srgbClr val="282A36"/>
                </a:highlight>
                <a:latin typeface="Courier New"/>
                <a:ea typeface="Courier New"/>
                <a:cs typeface="Courier New"/>
                <a:sym typeface="Courier New"/>
              </a:rPr>
              <a:t>LIMIT</a:t>
            </a:r>
            <a:r>
              <a:rPr i="0" lang="en-US" sz="1100">
                <a:solidFill>
                  <a:srgbClr val="F6F6F4"/>
                </a:solidFill>
                <a:highlight>
                  <a:srgbClr val="282A36"/>
                </a:highlight>
                <a:latin typeface="Courier New"/>
                <a:ea typeface="Courier New"/>
                <a:cs typeface="Courier New"/>
                <a:sym typeface="Courier New"/>
              </a:rPr>
              <a:t> </a:t>
            </a:r>
            <a:r>
              <a:rPr i="0" lang="en-US" sz="1100">
                <a:solidFill>
                  <a:srgbClr val="BF9EEE"/>
                </a:solidFill>
                <a:highlight>
                  <a:srgbClr val="282A36"/>
                </a:highlight>
                <a:latin typeface="Courier New"/>
                <a:ea typeface="Courier New"/>
                <a:cs typeface="Courier New"/>
                <a:sym typeface="Courier New"/>
              </a:rPr>
              <a:t>5</a:t>
            </a:r>
            <a:endParaRPr i="0" sz="1100">
              <a:solidFill>
                <a:srgbClr val="BF9EEE"/>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t/>
            </a:r>
            <a:endParaRPr i="0" sz="12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t/>
            </a:r>
            <a:endParaRPr i="0">
              <a:solidFill>
                <a:srgbClr val="BF9EEE"/>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t/>
            </a:r>
            <a:endParaRPr i="0" sz="1400">
              <a:solidFill>
                <a:srgbClr val="F6F6F4"/>
              </a:solidFill>
              <a:highlight>
                <a:srgbClr val="282A36"/>
              </a:highlight>
              <a:latin typeface="Courier New"/>
              <a:ea typeface="Courier New"/>
              <a:cs typeface="Courier New"/>
              <a:sym typeface="Courier New"/>
            </a:endParaRPr>
          </a:p>
          <a:p>
            <a:pPr indent="0" lvl="0" marL="0" rtl="0" algn="l">
              <a:spcBef>
                <a:spcPts val="0"/>
              </a:spcBef>
              <a:spcAft>
                <a:spcPts val="0"/>
              </a:spcAft>
              <a:buClr>
                <a:srgbClr val="80C615"/>
              </a:buClr>
              <a:buSzPts val="2000"/>
              <a:buNone/>
            </a:pPr>
            <a:r>
              <a:t/>
            </a:r>
            <a:endParaRPr sz="5100"/>
          </a:p>
        </p:txBody>
      </p:sp>
      <p:pic>
        <p:nvPicPr>
          <p:cNvPr id="195" name="Google Shape;195;g1bc3edb7b2b_0_62"/>
          <p:cNvPicPr preferRelativeResize="0"/>
          <p:nvPr/>
        </p:nvPicPr>
        <p:blipFill>
          <a:blip r:embed="rId3">
            <a:alphaModFix/>
          </a:blip>
          <a:stretch>
            <a:fillRect/>
          </a:stretch>
        </p:blipFill>
        <p:spPr>
          <a:xfrm>
            <a:off x="2415750" y="3778050"/>
            <a:ext cx="6920549" cy="2897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0"/>
          <p:cNvSpPr txBox="1"/>
          <p:nvPr>
            <p:ph type="title"/>
          </p:nvPr>
        </p:nvSpPr>
        <p:spPr>
          <a:xfrm>
            <a:off x="262593" y="109163"/>
            <a:ext cx="8276732" cy="798568"/>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Queries on Data</a:t>
            </a:r>
            <a:endParaRPr/>
          </a:p>
        </p:txBody>
      </p:sp>
      <p:sp>
        <p:nvSpPr>
          <p:cNvPr id="201" name="Google Shape;201;p10"/>
          <p:cNvSpPr txBox="1"/>
          <p:nvPr>
            <p:ph idx="1" type="body"/>
          </p:nvPr>
        </p:nvSpPr>
        <p:spPr>
          <a:xfrm>
            <a:off x="262592" y="1413243"/>
            <a:ext cx="11522780" cy="4823421"/>
          </a:xfrm>
          <a:prstGeom prst="rect">
            <a:avLst/>
          </a:prstGeom>
          <a:noFill/>
          <a:ln>
            <a:noFill/>
          </a:ln>
        </p:spPr>
        <p:txBody>
          <a:bodyPr anchorCtr="0" anchor="t" bIns="49775" lIns="99550" spcFirstLastPara="1" rIns="99550" wrap="square" tIns="49775">
            <a:normAutofit/>
          </a:bodyPr>
          <a:lstStyle/>
          <a:p>
            <a:pPr indent="0" lvl="0" marL="0" rtl="0" algn="l">
              <a:spcBef>
                <a:spcPts val="0"/>
              </a:spcBef>
              <a:spcAft>
                <a:spcPts val="0"/>
              </a:spcAft>
              <a:buClr>
                <a:srgbClr val="80C615"/>
              </a:buClr>
              <a:buSzPts val="2000"/>
              <a:buNone/>
            </a:pPr>
            <a:r>
              <a:rPr lang="en-US" sz="5100"/>
              <a:t>Players with any Relationship to a Game</a:t>
            </a:r>
            <a:endParaRPr sz="5100"/>
          </a:p>
          <a:p>
            <a:pPr indent="0" lvl="0" marL="0" rtl="0" algn="l">
              <a:spcBef>
                <a:spcPts val="0"/>
              </a:spcBef>
              <a:spcAft>
                <a:spcPts val="0"/>
              </a:spcAft>
              <a:buClr>
                <a:srgbClr val="80C615"/>
              </a:buClr>
              <a:buSzPts val="2000"/>
              <a:buNone/>
            </a:pPr>
            <a:r>
              <a:t/>
            </a:r>
            <a:endParaRPr sz="5100"/>
          </a:p>
          <a:p>
            <a:pPr indent="0" lvl="0" marL="0" rtl="0" algn="l">
              <a:lnSpc>
                <a:spcPct val="150000"/>
              </a:lnSpc>
              <a:spcBef>
                <a:spcPts val="0"/>
              </a:spcBef>
              <a:spcAft>
                <a:spcPts val="0"/>
              </a:spcAft>
              <a:buClr>
                <a:schemeClr val="dk1"/>
              </a:buClr>
              <a:buSzPts val="1100"/>
              <a:buNone/>
            </a:pPr>
            <a:r>
              <a:t/>
            </a:r>
            <a:endParaRPr i="0" sz="14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a:solidFill>
                  <a:srgbClr val="F6F6F4"/>
                </a:solidFill>
                <a:highlight>
                  <a:srgbClr val="282A36"/>
                </a:highlight>
                <a:latin typeface="Courier New"/>
                <a:ea typeface="Courier New"/>
                <a:cs typeface="Courier New"/>
                <a:sym typeface="Courier New"/>
              </a:rPr>
              <a:t>MATCH (player: Player) </a:t>
            </a:r>
            <a:r>
              <a:rPr i="0" lang="en-US">
                <a:solidFill>
                  <a:srgbClr val="F286C4"/>
                </a:solidFill>
                <a:highlight>
                  <a:srgbClr val="282A36"/>
                </a:highlight>
                <a:latin typeface="Courier New"/>
                <a:ea typeface="Courier New"/>
                <a:cs typeface="Courier New"/>
                <a:sym typeface="Courier New"/>
              </a:rPr>
              <a:t>&lt;-</a:t>
            </a:r>
            <a:r>
              <a:rPr i="0" lang="en-US">
                <a:solidFill>
                  <a:srgbClr val="F6F6F4"/>
                </a:solidFill>
                <a:highlight>
                  <a:srgbClr val="282A36"/>
                </a:highlight>
                <a:latin typeface="Courier New"/>
                <a:ea typeface="Courier New"/>
                <a:cs typeface="Courier New"/>
                <a:sym typeface="Courier New"/>
              </a:rPr>
              <a:t>[rel1]</a:t>
            </a:r>
            <a:r>
              <a:rPr i="0" lang="en-US">
                <a:solidFill>
                  <a:srgbClr val="F286C4"/>
                </a:solidFill>
                <a:highlight>
                  <a:srgbClr val="282A36"/>
                </a:highlight>
                <a:latin typeface="Courier New"/>
                <a:ea typeface="Courier New"/>
                <a:cs typeface="Courier New"/>
                <a:sym typeface="Courier New"/>
              </a:rPr>
              <a:t>-</a:t>
            </a:r>
            <a:r>
              <a:rPr i="0" lang="en-US">
                <a:solidFill>
                  <a:srgbClr val="F6F6F4"/>
                </a:solidFill>
                <a:highlight>
                  <a:srgbClr val="282A36"/>
                </a:highlight>
                <a:latin typeface="Courier New"/>
                <a:ea typeface="Courier New"/>
                <a:cs typeface="Courier New"/>
                <a:sym typeface="Courier New"/>
              </a:rPr>
              <a:t> (game: Game)</a:t>
            </a:r>
            <a:endParaRPr i="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a:solidFill>
                  <a:srgbClr val="F6F6F4"/>
                </a:solidFill>
                <a:highlight>
                  <a:srgbClr val="282A36"/>
                </a:highlight>
                <a:latin typeface="Courier New"/>
                <a:ea typeface="Courier New"/>
                <a:cs typeface="Courier New"/>
                <a:sym typeface="Courier New"/>
              </a:rPr>
              <a:t>MATCH (player: Player) </a:t>
            </a:r>
            <a:r>
              <a:rPr i="0" lang="en-US">
                <a:solidFill>
                  <a:srgbClr val="F286C4"/>
                </a:solidFill>
                <a:highlight>
                  <a:srgbClr val="282A36"/>
                </a:highlight>
                <a:latin typeface="Courier New"/>
                <a:ea typeface="Courier New"/>
                <a:cs typeface="Courier New"/>
                <a:sym typeface="Courier New"/>
              </a:rPr>
              <a:t>-</a:t>
            </a:r>
            <a:r>
              <a:rPr i="0" lang="en-US">
                <a:solidFill>
                  <a:srgbClr val="F6F6F4"/>
                </a:solidFill>
                <a:highlight>
                  <a:srgbClr val="282A36"/>
                </a:highlight>
                <a:latin typeface="Courier New"/>
                <a:ea typeface="Courier New"/>
                <a:cs typeface="Courier New"/>
                <a:sym typeface="Courier New"/>
              </a:rPr>
              <a:t>[rel2]</a:t>
            </a:r>
            <a:r>
              <a:rPr i="0" lang="en-US">
                <a:solidFill>
                  <a:srgbClr val="F286C4"/>
                </a:solidFill>
                <a:highlight>
                  <a:srgbClr val="282A36"/>
                </a:highlight>
                <a:latin typeface="Courier New"/>
                <a:ea typeface="Courier New"/>
                <a:cs typeface="Courier New"/>
                <a:sym typeface="Courier New"/>
              </a:rPr>
              <a:t>-&gt;</a:t>
            </a:r>
            <a:r>
              <a:rPr i="0" lang="en-US">
                <a:solidFill>
                  <a:srgbClr val="F6F6F4"/>
                </a:solidFill>
                <a:highlight>
                  <a:srgbClr val="282A36"/>
                </a:highlight>
                <a:latin typeface="Courier New"/>
                <a:ea typeface="Courier New"/>
                <a:cs typeface="Courier New"/>
                <a:sym typeface="Courier New"/>
              </a:rPr>
              <a:t> (game)</a:t>
            </a:r>
            <a:endParaRPr i="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a:solidFill>
                  <a:srgbClr val="F286C4"/>
                </a:solidFill>
                <a:highlight>
                  <a:srgbClr val="282A36"/>
                </a:highlight>
                <a:latin typeface="Courier New"/>
                <a:ea typeface="Courier New"/>
                <a:cs typeface="Courier New"/>
                <a:sym typeface="Courier New"/>
              </a:rPr>
              <a:t>WHERE</a:t>
            </a:r>
            <a:r>
              <a:rPr i="0" lang="en-US">
                <a:solidFill>
                  <a:srgbClr val="F6F6F4"/>
                </a:solidFill>
                <a:highlight>
                  <a:srgbClr val="282A36"/>
                </a:highlight>
                <a:latin typeface="Courier New"/>
                <a:ea typeface="Courier New"/>
                <a:cs typeface="Courier New"/>
                <a:sym typeface="Courier New"/>
              </a:rPr>
              <a:t> </a:t>
            </a:r>
            <a:r>
              <a:rPr i="0" lang="en-US">
                <a:solidFill>
                  <a:srgbClr val="BF9EEE"/>
                </a:solidFill>
                <a:highlight>
                  <a:srgbClr val="282A36"/>
                </a:highlight>
                <a:latin typeface="Courier New"/>
                <a:ea typeface="Courier New"/>
                <a:cs typeface="Courier New"/>
                <a:sym typeface="Courier New"/>
              </a:rPr>
              <a:t>game</a:t>
            </a:r>
            <a:r>
              <a:rPr i="0" lang="en-US">
                <a:solidFill>
                  <a:srgbClr val="F6F6F4"/>
                </a:solidFill>
                <a:highlight>
                  <a:srgbClr val="282A36"/>
                </a:highlight>
                <a:latin typeface="Courier New"/>
                <a:ea typeface="Courier New"/>
                <a:cs typeface="Courier New"/>
                <a:sym typeface="Courier New"/>
              </a:rPr>
              <a:t>.</a:t>
            </a:r>
            <a:r>
              <a:rPr i="0" lang="en-US">
                <a:solidFill>
                  <a:srgbClr val="BF9EEE"/>
                </a:solidFill>
                <a:highlight>
                  <a:srgbClr val="282A36"/>
                </a:highlight>
                <a:latin typeface="Courier New"/>
                <a:ea typeface="Courier New"/>
                <a:cs typeface="Courier New"/>
                <a:sym typeface="Courier New"/>
              </a:rPr>
              <a:t>gameID</a:t>
            </a:r>
            <a:r>
              <a:rPr i="0" lang="en-US">
                <a:solidFill>
                  <a:srgbClr val="F6F6F4"/>
                </a:solidFill>
                <a:highlight>
                  <a:srgbClr val="282A36"/>
                </a:highlight>
                <a:latin typeface="Courier New"/>
                <a:ea typeface="Courier New"/>
                <a:cs typeface="Courier New"/>
                <a:sym typeface="Courier New"/>
              </a:rPr>
              <a:t> </a:t>
            </a:r>
            <a:r>
              <a:rPr i="0" lang="en-US">
                <a:solidFill>
                  <a:srgbClr val="F286C4"/>
                </a:solidFill>
                <a:highlight>
                  <a:srgbClr val="282A36"/>
                </a:highlight>
                <a:latin typeface="Courier New"/>
                <a:ea typeface="Courier New"/>
                <a:cs typeface="Courier New"/>
                <a:sym typeface="Courier New"/>
              </a:rPr>
              <a:t>=</a:t>
            </a:r>
            <a:r>
              <a:rPr i="0" lang="en-US">
                <a:solidFill>
                  <a:srgbClr val="F6F6F4"/>
                </a:solidFill>
                <a:highlight>
                  <a:srgbClr val="282A36"/>
                </a:highlight>
                <a:latin typeface="Courier New"/>
                <a:ea typeface="Courier New"/>
                <a:cs typeface="Courier New"/>
                <a:sym typeface="Courier New"/>
              </a:rPr>
              <a:t> </a:t>
            </a:r>
            <a:r>
              <a:rPr i="0" lang="en-US">
                <a:solidFill>
                  <a:srgbClr val="BF9EEE"/>
                </a:solidFill>
                <a:highlight>
                  <a:srgbClr val="282A36"/>
                </a:highlight>
                <a:latin typeface="Courier New"/>
                <a:ea typeface="Courier New"/>
                <a:cs typeface="Courier New"/>
                <a:sym typeface="Courier New"/>
              </a:rPr>
              <a:t>81</a:t>
            </a:r>
            <a:endParaRPr i="0">
              <a:solidFill>
                <a:srgbClr val="BF9EEE"/>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rPr i="0" lang="en-US">
                <a:solidFill>
                  <a:srgbClr val="F286C4"/>
                </a:solidFill>
                <a:highlight>
                  <a:srgbClr val="282A36"/>
                </a:highlight>
                <a:latin typeface="Courier New"/>
                <a:ea typeface="Courier New"/>
                <a:cs typeface="Courier New"/>
                <a:sym typeface="Courier New"/>
              </a:rPr>
              <a:t>RETURN</a:t>
            </a:r>
            <a:r>
              <a:rPr i="0" lang="en-US">
                <a:solidFill>
                  <a:srgbClr val="F6F6F4"/>
                </a:solidFill>
                <a:highlight>
                  <a:srgbClr val="282A36"/>
                </a:highlight>
                <a:latin typeface="Courier New"/>
                <a:ea typeface="Courier New"/>
                <a:cs typeface="Courier New"/>
                <a:sym typeface="Courier New"/>
              </a:rPr>
              <a:t> player, rel1, rel2, game</a:t>
            </a:r>
            <a:endParaRPr/>
          </a:p>
        </p:txBody>
      </p:sp>
      <p:pic>
        <p:nvPicPr>
          <p:cNvPr id="202" name="Google Shape;202;p10"/>
          <p:cNvPicPr preferRelativeResize="0"/>
          <p:nvPr/>
        </p:nvPicPr>
        <p:blipFill>
          <a:blip r:embed="rId3">
            <a:alphaModFix/>
          </a:blip>
          <a:stretch>
            <a:fillRect/>
          </a:stretch>
        </p:blipFill>
        <p:spPr>
          <a:xfrm>
            <a:off x="7352625" y="2437200"/>
            <a:ext cx="4432750" cy="4245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bc3edb7b2b_0_30"/>
          <p:cNvSpPr txBox="1"/>
          <p:nvPr>
            <p:ph type="title"/>
          </p:nvPr>
        </p:nvSpPr>
        <p:spPr>
          <a:xfrm>
            <a:off x="262593" y="109163"/>
            <a:ext cx="8276700" cy="7986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Queries on Data</a:t>
            </a:r>
            <a:endParaRPr/>
          </a:p>
        </p:txBody>
      </p:sp>
      <p:sp>
        <p:nvSpPr>
          <p:cNvPr id="208" name="Google Shape;208;g1bc3edb7b2b_0_30"/>
          <p:cNvSpPr txBox="1"/>
          <p:nvPr>
            <p:ph idx="1" type="body"/>
          </p:nvPr>
        </p:nvSpPr>
        <p:spPr>
          <a:xfrm>
            <a:off x="262592" y="1413243"/>
            <a:ext cx="11522700" cy="4823400"/>
          </a:xfrm>
          <a:prstGeom prst="rect">
            <a:avLst/>
          </a:prstGeom>
          <a:noFill/>
          <a:ln>
            <a:noFill/>
          </a:ln>
        </p:spPr>
        <p:txBody>
          <a:bodyPr anchorCtr="0" anchor="t" bIns="49775" lIns="99550" spcFirstLastPara="1" rIns="99550" wrap="square" tIns="49775">
            <a:normAutofit/>
          </a:bodyPr>
          <a:lstStyle/>
          <a:p>
            <a:pPr indent="0" lvl="0" marL="0" rtl="0" algn="l">
              <a:spcBef>
                <a:spcPts val="0"/>
              </a:spcBef>
              <a:spcAft>
                <a:spcPts val="0"/>
              </a:spcAft>
              <a:buClr>
                <a:srgbClr val="80C615"/>
              </a:buClr>
              <a:buSzPts val="2000"/>
              <a:buNone/>
            </a:pPr>
            <a:r>
              <a:rPr lang="en-US" sz="5100"/>
              <a:t>Which Players Appeared In OR Took Shot</a:t>
            </a:r>
            <a:endParaRPr sz="5100"/>
          </a:p>
          <a:p>
            <a:pPr indent="0" lvl="0" marL="0" rtl="0" algn="l">
              <a:spcBef>
                <a:spcPts val="0"/>
              </a:spcBef>
              <a:spcAft>
                <a:spcPts val="0"/>
              </a:spcAft>
              <a:buClr>
                <a:srgbClr val="80C615"/>
              </a:buClr>
              <a:buSzPts val="2000"/>
              <a:buNone/>
            </a:pPr>
            <a:r>
              <a:t/>
            </a:r>
            <a:endParaRPr sz="5100"/>
          </a:p>
          <a:p>
            <a:pPr indent="0" lvl="0" marL="0" rtl="0" algn="l">
              <a:lnSpc>
                <a:spcPct val="150000"/>
              </a:lnSpc>
              <a:spcBef>
                <a:spcPts val="0"/>
              </a:spcBef>
              <a:spcAft>
                <a:spcPts val="0"/>
              </a:spcAft>
              <a:buClr>
                <a:schemeClr val="dk1"/>
              </a:buClr>
              <a:buSzPts val="1100"/>
              <a:buNone/>
            </a:pPr>
            <a:r>
              <a:t/>
            </a:r>
            <a:endParaRPr i="0" sz="12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a:solidFill>
                  <a:srgbClr val="F6F6F4"/>
                </a:solidFill>
                <a:highlight>
                  <a:srgbClr val="282A36"/>
                </a:highlight>
                <a:latin typeface="Courier New"/>
                <a:ea typeface="Courier New"/>
                <a:cs typeface="Courier New"/>
                <a:sym typeface="Courier New"/>
              </a:rPr>
              <a:t>MATCH (player: Player) </a:t>
            </a:r>
            <a:r>
              <a:rPr i="0" lang="en-US">
                <a:solidFill>
                  <a:srgbClr val="F286C4"/>
                </a:solidFill>
                <a:highlight>
                  <a:srgbClr val="282A36"/>
                </a:highlight>
                <a:latin typeface="Courier New"/>
                <a:ea typeface="Courier New"/>
                <a:cs typeface="Courier New"/>
                <a:sym typeface="Courier New"/>
              </a:rPr>
              <a:t>&lt;-</a:t>
            </a:r>
            <a:r>
              <a:rPr i="0" lang="en-US">
                <a:solidFill>
                  <a:srgbClr val="F6F6F4"/>
                </a:solidFill>
                <a:highlight>
                  <a:srgbClr val="282A36"/>
                </a:highlight>
                <a:latin typeface="Courier New"/>
                <a:ea typeface="Courier New"/>
                <a:cs typeface="Courier New"/>
                <a:sym typeface="Courier New"/>
              </a:rPr>
              <a:t>[rel1]</a:t>
            </a:r>
            <a:r>
              <a:rPr i="0" lang="en-US">
                <a:solidFill>
                  <a:srgbClr val="F286C4"/>
                </a:solidFill>
                <a:highlight>
                  <a:srgbClr val="282A36"/>
                </a:highlight>
                <a:latin typeface="Courier New"/>
                <a:ea typeface="Courier New"/>
                <a:cs typeface="Courier New"/>
                <a:sym typeface="Courier New"/>
              </a:rPr>
              <a:t>-</a:t>
            </a:r>
            <a:r>
              <a:rPr i="0" lang="en-US">
                <a:solidFill>
                  <a:srgbClr val="F6F6F4"/>
                </a:solidFill>
                <a:highlight>
                  <a:srgbClr val="282A36"/>
                </a:highlight>
                <a:latin typeface="Courier New"/>
                <a:ea typeface="Courier New"/>
                <a:cs typeface="Courier New"/>
                <a:sym typeface="Courier New"/>
              </a:rPr>
              <a:t> (game: Game)</a:t>
            </a:r>
            <a:endParaRPr i="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a:solidFill>
                  <a:srgbClr val="F6F6F4"/>
                </a:solidFill>
                <a:highlight>
                  <a:srgbClr val="282A36"/>
                </a:highlight>
                <a:latin typeface="Courier New"/>
                <a:ea typeface="Courier New"/>
                <a:cs typeface="Courier New"/>
                <a:sym typeface="Courier New"/>
              </a:rPr>
              <a:t>MATCH (player2: Player) </a:t>
            </a:r>
            <a:r>
              <a:rPr i="0" lang="en-US">
                <a:solidFill>
                  <a:srgbClr val="F286C4"/>
                </a:solidFill>
                <a:highlight>
                  <a:srgbClr val="282A36"/>
                </a:highlight>
                <a:latin typeface="Courier New"/>
                <a:ea typeface="Courier New"/>
                <a:cs typeface="Courier New"/>
                <a:sym typeface="Courier New"/>
              </a:rPr>
              <a:t>-</a:t>
            </a:r>
            <a:r>
              <a:rPr i="0" lang="en-US">
                <a:solidFill>
                  <a:srgbClr val="F6F6F4"/>
                </a:solidFill>
                <a:highlight>
                  <a:srgbClr val="282A36"/>
                </a:highlight>
                <a:latin typeface="Courier New"/>
                <a:ea typeface="Courier New"/>
                <a:cs typeface="Courier New"/>
                <a:sym typeface="Courier New"/>
              </a:rPr>
              <a:t>[rel2]</a:t>
            </a:r>
            <a:r>
              <a:rPr i="0" lang="en-US">
                <a:solidFill>
                  <a:srgbClr val="F286C4"/>
                </a:solidFill>
                <a:highlight>
                  <a:srgbClr val="282A36"/>
                </a:highlight>
                <a:latin typeface="Courier New"/>
                <a:ea typeface="Courier New"/>
                <a:cs typeface="Courier New"/>
                <a:sym typeface="Courier New"/>
              </a:rPr>
              <a:t>-&gt;</a:t>
            </a:r>
            <a:r>
              <a:rPr i="0" lang="en-US">
                <a:solidFill>
                  <a:srgbClr val="F6F6F4"/>
                </a:solidFill>
                <a:highlight>
                  <a:srgbClr val="282A36"/>
                </a:highlight>
                <a:latin typeface="Courier New"/>
                <a:ea typeface="Courier New"/>
                <a:cs typeface="Courier New"/>
                <a:sym typeface="Courier New"/>
              </a:rPr>
              <a:t> (game)</a:t>
            </a:r>
            <a:endParaRPr i="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a:solidFill>
                  <a:srgbClr val="F286C4"/>
                </a:solidFill>
                <a:highlight>
                  <a:srgbClr val="282A36"/>
                </a:highlight>
                <a:latin typeface="Courier New"/>
                <a:ea typeface="Courier New"/>
                <a:cs typeface="Courier New"/>
                <a:sym typeface="Courier New"/>
              </a:rPr>
              <a:t>WHERE</a:t>
            </a:r>
            <a:r>
              <a:rPr i="0" lang="en-US">
                <a:solidFill>
                  <a:srgbClr val="F6F6F4"/>
                </a:solidFill>
                <a:highlight>
                  <a:srgbClr val="282A36"/>
                </a:highlight>
                <a:latin typeface="Courier New"/>
                <a:ea typeface="Courier New"/>
                <a:cs typeface="Courier New"/>
                <a:sym typeface="Courier New"/>
              </a:rPr>
              <a:t> </a:t>
            </a:r>
            <a:r>
              <a:rPr i="0" lang="en-US">
                <a:solidFill>
                  <a:srgbClr val="BF9EEE"/>
                </a:solidFill>
                <a:highlight>
                  <a:srgbClr val="282A36"/>
                </a:highlight>
                <a:latin typeface="Courier New"/>
                <a:ea typeface="Courier New"/>
                <a:cs typeface="Courier New"/>
                <a:sym typeface="Courier New"/>
              </a:rPr>
              <a:t>game</a:t>
            </a:r>
            <a:r>
              <a:rPr i="0" lang="en-US">
                <a:solidFill>
                  <a:srgbClr val="F6F6F4"/>
                </a:solidFill>
                <a:highlight>
                  <a:srgbClr val="282A36"/>
                </a:highlight>
                <a:latin typeface="Courier New"/>
                <a:ea typeface="Courier New"/>
                <a:cs typeface="Courier New"/>
                <a:sym typeface="Courier New"/>
              </a:rPr>
              <a:t>.</a:t>
            </a:r>
            <a:r>
              <a:rPr i="0" lang="en-US">
                <a:solidFill>
                  <a:srgbClr val="BF9EEE"/>
                </a:solidFill>
                <a:highlight>
                  <a:srgbClr val="282A36"/>
                </a:highlight>
                <a:latin typeface="Courier New"/>
                <a:ea typeface="Courier New"/>
                <a:cs typeface="Courier New"/>
                <a:sym typeface="Courier New"/>
              </a:rPr>
              <a:t>gameID</a:t>
            </a:r>
            <a:r>
              <a:rPr i="0" lang="en-US">
                <a:solidFill>
                  <a:srgbClr val="F6F6F4"/>
                </a:solidFill>
                <a:highlight>
                  <a:srgbClr val="282A36"/>
                </a:highlight>
                <a:latin typeface="Courier New"/>
                <a:ea typeface="Courier New"/>
                <a:cs typeface="Courier New"/>
                <a:sym typeface="Courier New"/>
              </a:rPr>
              <a:t> </a:t>
            </a:r>
            <a:r>
              <a:rPr i="0" lang="en-US">
                <a:solidFill>
                  <a:srgbClr val="F286C4"/>
                </a:solidFill>
                <a:highlight>
                  <a:srgbClr val="282A36"/>
                </a:highlight>
                <a:latin typeface="Courier New"/>
                <a:ea typeface="Courier New"/>
                <a:cs typeface="Courier New"/>
                <a:sym typeface="Courier New"/>
              </a:rPr>
              <a:t>=</a:t>
            </a:r>
            <a:r>
              <a:rPr i="0" lang="en-US">
                <a:solidFill>
                  <a:srgbClr val="F6F6F4"/>
                </a:solidFill>
                <a:highlight>
                  <a:srgbClr val="282A36"/>
                </a:highlight>
                <a:latin typeface="Courier New"/>
                <a:ea typeface="Courier New"/>
                <a:cs typeface="Courier New"/>
                <a:sym typeface="Courier New"/>
              </a:rPr>
              <a:t> </a:t>
            </a:r>
            <a:r>
              <a:rPr i="0" lang="en-US">
                <a:solidFill>
                  <a:srgbClr val="BF9EEE"/>
                </a:solidFill>
                <a:highlight>
                  <a:srgbClr val="282A36"/>
                </a:highlight>
                <a:latin typeface="Courier New"/>
                <a:ea typeface="Courier New"/>
                <a:cs typeface="Courier New"/>
                <a:sym typeface="Courier New"/>
              </a:rPr>
              <a:t>81</a:t>
            </a:r>
            <a:endParaRPr i="0">
              <a:solidFill>
                <a:srgbClr val="BF9EEE"/>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i="0" lang="en-US">
                <a:solidFill>
                  <a:srgbClr val="F286C4"/>
                </a:solidFill>
                <a:highlight>
                  <a:srgbClr val="282A36"/>
                </a:highlight>
                <a:latin typeface="Courier New"/>
                <a:ea typeface="Courier New"/>
                <a:cs typeface="Courier New"/>
                <a:sym typeface="Courier New"/>
              </a:rPr>
              <a:t>RETURN</a:t>
            </a:r>
            <a:r>
              <a:rPr i="0" lang="en-US">
                <a:solidFill>
                  <a:srgbClr val="F6F6F4"/>
                </a:solidFill>
                <a:highlight>
                  <a:srgbClr val="282A36"/>
                </a:highlight>
                <a:latin typeface="Courier New"/>
                <a:ea typeface="Courier New"/>
                <a:cs typeface="Courier New"/>
                <a:sym typeface="Courier New"/>
              </a:rPr>
              <a:t> player, player2, rel1, rel2, game</a:t>
            </a:r>
            <a:endParaRPr i="0">
              <a:solidFill>
                <a:srgbClr val="F6F6F4"/>
              </a:solidFill>
              <a:highlight>
                <a:srgbClr val="282A36"/>
              </a:highlight>
              <a:latin typeface="Courier New"/>
              <a:ea typeface="Courier New"/>
              <a:cs typeface="Courier New"/>
              <a:sym typeface="Courier New"/>
            </a:endParaRPr>
          </a:p>
          <a:p>
            <a:pPr indent="0" lvl="0" marL="0" rtl="0" algn="l">
              <a:spcBef>
                <a:spcPts val="0"/>
              </a:spcBef>
              <a:spcAft>
                <a:spcPts val="0"/>
              </a:spcAft>
              <a:buClr>
                <a:srgbClr val="80C615"/>
              </a:buClr>
              <a:buSzPts val="2000"/>
              <a:buNone/>
            </a:pPr>
            <a:r>
              <a:t/>
            </a:r>
            <a:endParaRPr sz="5100"/>
          </a:p>
        </p:txBody>
      </p:sp>
      <p:pic>
        <p:nvPicPr>
          <p:cNvPr id="209" name="Google Shape;209;g1bc3edb7b2b_0_30"/>
          <p:cNvPicPr preferRelativeResize="0"/>
          <p:nvPr/>
        </p:nvPicPr>
        <p:blipFill>
          <a:blip r:embed="rId3">
            <a:alphaModFix/>
          </a:blip>
          <a:stretch>
            <a:fillRect/>
          </a:stretch>
        </p:blipFill>
        <p:spPr>
          <a:xfrm>
            <a:off x="7296200" y="2484725"/>
            <a:ext cx="4489101" cy="3936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bc3edb7b2b_0_41"/>
          <p:cNvSpPr txBox="1"/>
          <p:nvPr>
            <p:ph type="title"/>
          </p:nvPr>
        </p:nvSpPr>
        <p:spPr>
          <a:xfrm>
            <a:off x="262593" y="109163"/>
            <a:ext cx="8276700" cy="798600"/>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Queries on Data</a:t>
            </a:r>
            <a:endParaRPr/>
          </a:p>
        </p:txBody>
      </p:sp>
      <p:sp>
        <p:nvSpPr>
          <p:cNvPr id="215" name="Google Shape;215;g1bc3edb7b2b_0_41"/>
          <p:cNvSpPr txBox="1"/>
          <p:nvPr>
            <p:ph idx="1" type="body"/>
          </p:nvPr>
        </p:nvSpPr>
        <p:spPr>
          <a:xfrm>
            <a:off x="262592" y="1413243"/>
            <a:ext cx="11522700" cy="4823400"/>
          </a:xfrm>
          <a:prstGeom prst="rect">
            <a:avLst/>
          </a:prstGeom>
          <a:noFill/>
          <a:ln>
            <a:noFill/>
          </a:ln>
        </p:spPr>
        <p:txBody>
          <a:bodyPr anchorCtr="0" anchor="t" bIns="49775" lIns="99550" spcFirstLastPara="1" rIns="99550" wrap="square" tIns="49775">
            <a:normAutofit/>
          </a:bodyPr>
          <a:lstStyle/>
          <a:p>
            <a:pPr indent="0" lvl="0" marL="0" rtl="0" algn="l">
              <a:spcBef>
                <a:spcPts val="0"/>
              </a:spcBef>
              <a:spcAft>
                <a:spcPts val="0"/>
              </a:spcAft>
              <a:buClr>
                <a:srgbClr val="80C615"/>
              </a:buClr>
              <a:buSzPts val="2000"/>
              <a:buNone/>
            </a:pPr>
            <a:r>
              <a:rPr lang="en-US" sz="5100"/>
              <a:t>Paths and Loops </a:t>
            </a:r>
            <a:r>
              <a:rPr i="0" lang="en-US" sz="5100"/>
              <a:t>🔁</a:t>
            </a:r>
            <a:endParaRPr i="0" sz="5100"/>
          </a:p>
          <a:p>
            <a:pPr indent="0" lvl="0" marL="0" rtl="0" algn="l">
              <a:spcBef>
                <a:spcPts val="0"/>
              </a:spcBef>
              <a:spcAft>
                <a:spcPts val="0"/>
              </a:spcAft>
              <a:buClr>
                <a:srgbClr val="80C615"/>
              </a:buClr>
              <a:buSzPts val="2000"/>
              <a:buNone/>
            </a:pPr>
            <a:r>
              <a:t/>
            </a:r>
            <a:endParaRPr sz="5100"/>
          </a:p>
          <a:p>
            <a:pPr indent="0" lvl="0" marL="0" rtl="0" algn="l">
              <a:lnSpc>
                <a:spcPct val="150000"/>
              </a:lnSpc>
              <a:spcBef>
                <a:spcPts val="0"/>
              </a:spcBef>
              <a:spcAft>
                <a:spcPts val="0"/>
              </a:spcAft>
              <a:buClr>
                <a:schemeClr val="dk1"/>
              </a:buClr>
              <a:buSzPts val="1100"/>
              <a:buNone/>
            </a:pPr>
            <a:r>
              <a:t/>
            </a:r>
            <a:endParaRPr i="0" sz="120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rPr i="0" lang="en-US">
                <a:solidFill>
                  <a:srgbClr val="F6F6F4"/>
                </a:solidFill>
                <a:highlight>
                  <a:srgbClr val="282A36"/>
                </a:highlight>
                <a:latin typeface="Courier New"/>
                <a:ea typeface="Courier New"/>
                <a:cs typeface="Courier New"/>
                <a:sym typeface="Courier New"/>
              </a:rPr>
              <a:t>MATCH </a:t>
            </a:r>
            <a:r>
              <a:rPr i="0" lang="en-US">
                <a:solidFill>
                  <a:srgbClr val="F286C4"/>
                </a:solidFill>
                <a:highlight>
                  <a:srgbClr val="282A36"/>
                </a:highlight>
                <a:latin typeface="Courier New"/>
                <a:ea typeface="Courier New"/>
                <a:cs typeface="Courier New"/>
                <a:sym typeface="Courier New"/>
              </a:rPr>
              <a:t>path</a:t>
            </a:r>
            <a:r>
              <a:rPr i="0" lang="en-US">
                <a:solidFill>
                  <a:srgbClr val="F6F6F4"/>
                </a:solidFill>
                <a:highlight>
                  <a:srgbClr val="282A36"/>
                </a:highlight>
                <a:latin typeface="Courier New"/>
                <a:ea typeface="Courier New"/>
                <a:cs typeface="Courier New"/>
                <a:sym typeface="Courier New"/>
              </a:rPr>
              <a:t> </a:t>
            </a:r>
            <a:r>
              <a:rPr i="0" lang="en-US">
                <a:solidFill>
                  <a:srgbClr val="F286C4"/>
                </a:solidFill>
                <a:highlight>
                  <a:srgbClr val="282A36"/>
                </a:highlight>
                <a:latin typeface="Courier New"/>
                <a:ea typeface="Courier New"/>
                <a:cs typeface="Courier New"/>
                <a:sym typeface="Courier New"/>
              </a:rPr>
              <a:t>=</a:t>
            </a:r>
            <a:r>
              <a:rPr i="0" lang="en-US">
                <a:solidFill>
                  <a:srgbClr val="F6F6F4"/>
                </a:solidFill>
                <a:highlight>
                  <a:srgbClr val="282A36"/>
                </a:highlight>
                <a:latin typeface="Courier New"/>
                <a:ea typeface="Courier New"/>
                <a:cs typeface="Courier New"/>
                <a:sym typeface="Courier New"/>
              </a:rPr>
              <a:t> (p:Player)</a:t>
            </a:r>
            <a:r>
              <a:rPr i="0" lang="en-US">
                <a:solidFill>
                  <a:srgbClr val="F286C4"/>
                </a:solidFill>
                <a:highlight>
                  <a:srgbClr val="282A36"/>
                </a:highlight>
                <a:latin typeface="Courier New"/>
                <a:ea typeface="Courier New"/>
                <a:cs typeface="Courier New"/>
                <a:sym typeface="Courier New"/>
              </a:rPr>
              <a:t>-</a:t>
            </a:r>
            <a:r>
              <a:rPr i="0" lang="en-US">
                <a:solidFill>
                  <a:srgbClr val="F6F6F4"/>
                </a:solidFill>
                <a:highlight>
                  <a:srgbClr val="282A36"/>
                </a:highlight>
                <a:latin typeface="Courier New"/>
                <a:ea typeface="Courier New"/>
                <a:cs typeface="Courier New"/>
                <a:sym typeface="Courier New"/>
              </a:rPr>
              <a:t>[*3..20]</a:t>
            </a:r>
            <a:r>
              <a:rPr i="0" lang="en-US">
                <a:solidFill>
                  <a:srgbClr val="F286C4"/>
                </a:solidFill>
                <a:highlight>
                  <a:srgbClr val="282A36"/>
                </a:highlight>
                <a:latin typeface="Courier New"/>
                <a:ea typeface="Courier New"/>
                <a:cs typeface="Courier New"/>
                <a:sym typeface="Courier New"/>
              </a:rPr>
              <a:t>-</a:t>
            </a:r>
            <a:r>
              <a:rPr i="0" lang="en-US">
                <a:solidFill>
                  <a:srgbClr val="F6F6F4"/>
                </a:solidFill>
                <a:highlight>
                  <a:srgbClr val="282A36"/>
                </a:highlight>
                <a:latin typeface="Courier New"/>
                <a:ea typeface="Courier New"/>
                <a:cs typeface="Courier New"/>
                <a:sym typeface="Courier New"/>
              </a:rPr>
              <a:t>(p)</a:t>
            </a:r>
            <a:endParaRPr i="0">
              <a:solidFill>
                <a:srgbClr val="F6F6F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rPr i="0" lang="en-US">
                <a:solidFill>
                  <a:srgbClr val="F286C4"/>
                </a:solidFill>
                <a:highlight>
                  <a:srgbClr val="282A36"/>
                </a:highlight>
                <a:latin typeface="Courier New"/>
                <a:ea typeface="Courier New"/>
                <a:cs typeface="Courier New"/>
                <a:sym typeface="Courier New"/>
              </a:rPr>
              <a:t>RETURN</a:t>
            </a:r>
            <a:r>
              <a:rPr i="0" lang="en-US">
                <a:solidFill>
                  <a:srgbClr val="F6F6F4"/>
                </a:solidFill>
                <a:highlight>
                  <a:srgbClr val="282A36"/>
                </a:highlight>
                <a:latin typeface="Courier New"/>
                <a:ea typeface="Courier New"/>
                <a:cs typeface="Courier New"/>
                <a:sym typeface="Courier New"/>
              </a:rPr>
              <a:t> </a:t>
            </a:r>
            <a:r>
              <a:rPr i="0" lang="en-US">
                <a:solidFill>
                  <a:srgbClr val="F286C4"/>
                </a:solidFill>
                <a:highlight>
                  <a:srgbClr val="282A36"/>
                </a:highlight>
                <a:latin typeface="Courier New"/>
                <a:ea typeface="Courier New"/>
                <a:cs typeface="Courier New"/>
                <a:sym typeface="Courier New"/>
              </a:rPr>
              <a:t>path</a:t>
            </a:r>
            <a:endParaRPr i="0">
              <a:solidFill>
                <a:srgbClr val="F286C4"/>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rPr i="0" lang="en-US">
                <a:solidFill>
                  <a:srgbClr val="F286C4"/>
                </a:solidFill>
                <a:highlight>
                  <a:srgbClr val="282A36"/>
                </a:highlight>
                <a:latin typeface="Courier New"/>
                <a:ea typeface="Courier New"/>
                <a:cs typeface="Courier New"/>
                <a:sym typeface="Courier New"/>
              </a:rPr>
              <a:t>LIMIT</a:t>
            </a:r>
            <a:r>
              <a:rPr i="0" lang="en-US">
                <a:solidFill>
                  <a:srgbClr val="F6F6F4"/>
                </a:solidFill>
                <a:highlight>
                  <a:srgbClr val="282A36"/>
                </a:highlight>
                <a:latin typeface="Courier New"/>
                <a:ea typeface="Courier New"/>
                <a:cs typeface="Courier New"/>
                <a:sym typeface="Courier New"/>
              </a:rPr>
              <a:t> </a:t>
            </a:r>
            <a:r>
              <a:rPr i="0" lang="en-US">
                <a:solidFill>
                  <a:srgbClr val="BF9EEE"/>
                </a:solidFill>
                <a:highlight>
                  <a:srgbClr val="282A36"/>
                </a:highlight>
                <a:latin typeface="Courier New"/>
                <a:ea typeface="Courier New"/>
                <a:cs typeface="Courier New"/>
                <a:sym typeface="Courier New"/>
              </a:rPr>
              <a:t>5</a:t>
            </a:r>
            <a:endParaRPr i="0">
              <a:solidFill>
                <a:srgbClr val="BF9EEE"/>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None/>
            </a:pPr>
            <a:r>
              <a:t/>
            </a:r>
            <a:endParaRPr i="0" sz="1400">
              <a:solidFill>
                <a:srgbClr val="F6F6F4"/>
              </a:solidFill>
              <a:highlight>
                <a:srgbClr val="282A36"/>
              </a:highlight>
              <a:latin typeface="Courier New"/>
              <a:ea typeface="Courier New"/>
              <a:cs typeface="Courier New"/>
              <a:sym typeface="Courier New"/>
            </a:endParaRPr>
          </a:p>
          <a:p>
            <a:pPr indent="0" lvl="0" marL="0" rtl="0" algn="l">
              <a:spcBef>
                <a:spcPts val="0"/>
              </a:spcBef>
              <a:spcAft>
                <a:spcPts val="0"/>
              </a:spcAft>
              <a:buClr>
                <a:srgbClr val="80C615"/>
              </a:buClr>
              <a:buSzPts val="2000"/>
              <a:buNone/>
            </a:pPr>
            <a:r>
              <a:t/>
            </a:r>
            <a:endParaRPr sz="5100"/>
          </a:p>
        </p:txBody>
      </p:sp>
      <p:pic>
        <p:nvPicPr>
          <p:cNvPr id="216" name="Google Shape;216;g1bc3edb7b2b_0_41"/>
          <p:cNvPicPr preferRelativeResize="0"/>
          <p:nvPr/>
        </p:nvPicPr>
        <p:blipFill>
          <a:blip r:embed="rId3">
            <a:alphaModFix/>
          </a:blip>
          <a:stretch>
            <a:fillRect/>
          </a:stretch>
        </p:blipFill>
        <p:spPr>
          <a:xfrm>
            <a:off x="6097600" y="1129100"/>
            <a:ext cx="5914151" cy="5606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2"/>
          <p:cNvSpPr txBox="1"/>
          <p:nvPr/>
        </p:nvSpPr>
        <p:spPr>
          <a:xfrm>
            <a:off x="551384" y="1516579"/>
            <a:ext cx="2303723" cy="55387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999" u="none" cap="none" strike="noStrike">
                <a:solidFill>
                  <a:schemeClr val="lt1"/>
                </a:solidFill>
                <a:latin typeface="Calibri"/>
                <a:ea typeface="Calibri"/>
                <a:cs typeface="Calibri"/>
                <a:sym typeface="Calibri"/>
              </a:rPr>
              <a:t>CONTENTS</a:t>
            </a:r>
            <a:endParaRPr b="1" i="0" sz="2999" u="none" cap="none" strike="noStrike">
              <a:solidFill>
                <a:schemeClr val="lt1"/>
              </a:solidFill>
              <a:latin typeface="Calibri"/>
              <a:ea typeface="Calibri"/>
              <a:cs typeface="Calibri"/>
              <a:sym typeface="Calibri"/>
            </a:endParaRPr>
          </a:p>
        </p:txBody>
      </p:sp>
      <p:grpSp>
        <p:nvGrpSpPr>
          <p:cNvPr id="63" name="Google Shape;63;p2"/>
          <p:cNvGrpSpPr/>
          <p:nvPr/>
        </p:nvGrpSpPr>
        <p:grpSpPr>
          <a:xfrm>
            <a:off x="5898168" y="1217449"/>
            <a:ext cx="5256945" cy="576065"/>
            <a:chOff x="5898168" y="1217449"/>
            <a:chExt cx="5256945" cy="576065"/>
          </a:xfrm>
        </p:grpSpPr>
        <p:sp>
          <p:nvSpPr>
            <p:cNvPr id="64" name="Google Shape;64;p2"/>
            <p:cNvSpPr/>
            <p:nvPr/>
          </p:nvSpPr>
          <p:spPr>
            <a:xfrm>
              <a:off x="5898168" y="1217449"/>
              <a:ext cx="576065" cy="576065"/>
            </a:xfrm>
            <a:prstGeom prst="ellipse">
              <a:avLst/>
            </a:prstGeom>
            <a:solidFill>
              <a:srgbClr val="80C6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Calibri"/>
                <a:ea typeface="Calibri"/>
                <a:cs typeface="Calibri"/>
                <a:sym typeface="Calibri"/>
              </a:endParaRPr>
            </a:p>
          </p:txBody>
        </p:sp>
        <p:sp>
          <p:nvSpPr>
            <p:cNvPr id="65" name="Google Shape;65;p2"/>
            <p:cNvSpPr txBox="1"/>
            <p:nvPr/>
          </p:nvSpPr>
          <p:spPr>
            <a:xfrm>
              <a:off x="6527913" y="1242753"/>
              <a:ext cx="46272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chemeClr val="lt1"/>
                  </a:solidFill>
                  <a:latin typeface="Calibri"/>
                  <a:ea typeface="Calibri"/>
                  <a:cs typeface="Calibri"/>
                  <a:sym typeface="Calibri"/>
                </a:rPr>
                <a:t>Problem Statement and reason </a:t>
              </a:r>
              <a:r>
                <a:rPr b="1" lang="en-US">
                  <a:solidFill>
                    <a:schemeClr val="lt1"/>
                  </a:solidFill>
                  <a:latin typeface="Calibri"/>
                  <a:ea typeface="Calibri"/>
                  <a:cs typeface="Calibri"/>
                  <a:sym typeface="Calibri"/>
                </a:rPr>
                <a:t>why</a:t>
              </a:r>
              <a:r>
                <a:rPr b="1" i="0" lang="en-US" sz="1400" u="none" cap="none" strike="noStrike">
                  <a:solidFill>
                    <a:schemeClr val="lt1"/>
                  </a:solidFill>
                  <a:latin typeface="Calibri"/>
                  <a:ea typeface="Calibri"/>
                  <a:cs typeface="Calibri"/>
                  <a:sym typeface="Calibri"/>
                </a:rPr>
                <a:t> Graph Database is best fit</a:t>
              </a:r>
              <a:endParaRPr/>
            </a:p>
          </p:txBody>
        </p:sp>
        <p:sp>
          <p:nvSpPr>
            <p:cNvPr id="66" name="Google Shape;66;p2"/>
            <p:cNvSpPr txBox="1"/>
            <p:nvPr/>
          </p:nvSpPr>
          <p:spPr>
            <a:xfrm>
              <a:off x="6527913" y="1481900"/>
              <a:ext cx="4591839" cy="246221"/>
            </a:xfrm>
            <a:prstGeom prst="rect">
              <a:avLst/>
            </a:prstGeom>
            <a:noFill/>
            <a:ln>
              <a:noFill/>
            </a:ln>
          </p:spPr>
          <p:txBody>
            <a:bodyPr anchorCtr="0" anchor="ctr" bIns="45700" lIns="91425" spcFirstLastPara="1" rIns="91425" wrap="square" tIns="45700">
              <a:spAutoFit/>
            </a:bodyPr>
            <a:lstStyle/>
            <a:p>
              <a:pPr indent="0" lvl="0" marL="0" marR="0" rtl="0" algn="l">
                <a:lnSpc>
                  <a:spcPct val="109090"/>
                </a:lnSpc>
                <a:spcBef>
                  <a:spcPts val="0"/>
                </a:spcBef>
                <a:spcAft>
                  <a:spcPts val="0"/>
                </a:spcAft>
                <a:buNone/>
              </a:pPr>
              <a:r>
                <a:t/>
              </a:r>
              <a:endParaRPr b="0" i="0" sz="1100" u="none" cap="none" strike="noStrike">
                <a:solidFill>
                  <a:schemeClr val="lt1"/>
                </a:solidFill>
                <a:latin typeface="Calibri"/>
                <a:ea typeface="Calibri"/>
                <a:cs typeface="Calibri"/>
                <a:sym typeface="Calibri"/>
              </a:endParaRPr>
            </a:p>
          </p:txBody>
        </p:sp>
        <p:sp>
          <p:nvSpPr>
            <p:cNvPr id="67" name="Google Shape;67;p2"/>
            <p:cNvSpPr txBox="1"/>
            <p:nvPr/>
          </p:nvSpPr>
          <p:spPr>
            <a:xfrm>
              <a:off x="5898236" y="1267009"/>
              <a:ext cx="575929" cy="4769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500" u="none" cap="none" strike="noStrike">
                  <a:solidFill>
                    <a:schemeClr val="lt1"/>
                  </a:solidFill>
                  <a:latin typeface="Calibri"/>
                  <a:ea typeface="Calibri"/>
                  <a:cs typeface="Calibri"/>
                  <a:sym typeface="Calibri"/>
                </a:rPr>
                <a:t>01</a:t>
              </a:r>
              <a:endParaRPr b="1" i="0" sz="2500" u="none" cap="none" strike="noStrike">
                <a:solidFill>
                  <a:schemeClr val="lt1"/>
                </a:solidFill>
                <a:latin typeface="Calibri"/>
                <a:ea typeface="Calibri"/>
                <a:cs typeface="Calibri"/>
                <a:sym typeface="Calibri"/>
              </a:endParaRPr>
            </a:p>
          </p:txBody>
        </p:sp>
      </p:grpSp>
      <p:pic>
        <p:nvPicPr>
          <p:cNvPr id="68" name="Google Shape;68;p2"/>
          <p:cNvPicPr preferRelativeResize="0"/>
          <p:nvPr/>
        </p:nvPicPr>
        <p:blipFill rotWithShape="1">
          <a:blip r:embed="rId3">
            <a:alphaModFix/>
          </a:blip>
          <a:srcRect b="0" l="0" r="0" t="0"/>
          <a:stretch/>
        </p:blipFill>
        <p:spPr>
          <a:xfrm>
            <a:off x="623392" y="1003606"/>
            <a:ext cx="1444633" cy="530308"/>
          </a:xfrm>
          <a:prstGeom prst="rect">
            <a:avLst/>
          </a:prstGeom>
          <a:noFill/>
          <a:ln>
            <a:noFill/>
          </a:ln>
        </p:spPr>
      </p:pic>
      <p:grpSp>
        <p:nvGrpSpPr>
          <p:cNvPr id="69" name="Google Shape;69;p2"/>
          <p:cNvGrpSpPr/>
          <p:nvPr/>
        </p:nvGrpSpPr>
        <p:grpSpPr>
          <a:xfrm>
            <a:off x="5898168" y="2206390"/>
            <a:ext cx="5257072" cy="576065"/>
            <a:chOff x="5898168" y="2206390"/>
            <a:chExt cx="5257072" cy="576065"/>
          </a:xfrm>
        </p:grpSpPr>
        <p:sp>
          <p:nvSpPr>
            <p:cNvPr id="70" name="Google Shape;70;p2"/>
            <p:cNvSpPr/>
            <p:nvPr/>
          </p:nvSpPr>
          <p:spPr>
            <a:xfrm>
              <a:off x="5898168" y="2206390"/>
              <a:ext cx="576065" cy="576065"/>
            </a:xfrm>
            <a:prstGeom prst="ellipse">
              <a:avLst/>
            </a:prstGeom>
            <a:solidFill>
              <a:srgbClr val="80C6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Calibri"/>
                <a:ea typeface="Calibri"/>
                <a:cs typeface="Calibri"/>
                <a:sym typeface="Calibri"/>
              </a:endParaRPr>
            </a:p>
          </p:txBody>
        </p:sp>
        <p:sp>
          <p:nvSpPr>
            <p:cNvPr id="71" name="Google Shape;71;p2"/>
            <p:cNvSpPr txBox="1"/>
            <p:nvPr/>
          </p:nvSpPr>
          <p:spPr>
            <a:xfrm>
              <a:off x="6527913" y="2231694"/>
              <a:ext cx="462732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chemeClr val="lt1"/>
                  </a:solidFill>
                  <a:latin typeface="Calibri"/>
                  <a:ea typeface="Calibri"/>
                  <a:cs typeface="Calibri"/>
                  <a:sym typeface="Calibri"/>
                </a:rPr>
                <a:t>Modeling of Graph Database, Node and Relationship Creation</a:t>
              </a:r>
              <a:endParaRPr/>
            </a:p>
          </p:txBody>
        </p:sp>
        <p:sp>
          <p:nvSpPr>
            <p:cNvPr id="72" name="Google Shape;72;p2"/>
            <p:cNvSpPr txBox="1"/>
            <p:nvPr/>
          </p:nvSpPr>
          <p:spPr>
            <a:xfrm>
              <a:off x="5898236" y="2255950"/>
              <a:ext cx="575929" cy="4769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500" u="none" cap="none" strike="noStrike">
                  <a:solidFill>
                    <a:schemeClr val="lt1"/>
                  </a:solidFill>
                  <a:latin typeface="Calibri"/>
                  <a:ea typeface="Calibri"/>
                  <a:cs typeface="Calibri"/>
                  <a:sym typeface="Calibri"/>
                </a:rPr>
                <a:t>02</a:t>
              </a:r>
              <a:endParaRPr b="1" i="0" sz="2500" u="none" cap="none" strike="noStrike">
                <a:solidFill>
                  <a:schemeClr val="lt1"/>
                </a:solidFill>
                <a:latin typeface="Calibri"/>
                <a:ea typeface="Calibri"/>
                <a:cs typeface="Calibri"/>
                <a:sym typeface="Calibri"/>
              </a:endParaRPr>
            </a:p>
          </p:txBody>
        </p:sp>
      </p:grpSp>
      <p:grpSp>
        <p:nvGrpSpPr>
          <p:cNvPr id="73" name="Google Shape;73;p2"/>
          <p:cNvGrpSpPr/>
          <p:nvPr/>
        </p:nvGrpSpPr>
        <p:grpSpPr>
          <a:xfrm>
            <a:off x="5898168" y="3195331"/>
            <a:ext cx="5257072" cy="576065"/>
            <a:chOff x="5898168" y="3195331"/>
            <a:chExt cx="5257072" cy="576065"/>
          </a:xfrm>
        </p:grpSpPr>
        <p:sp>
          <p:nvSpPr>
            <p:cNvPr id="74" name="Google Shape;74;p2"/>
            <p:cNvSpPr/>
            <p:nvPr/>
          </p:nvSpPr>
          <p:spPr>
            <a:xfrm>
              <a:off x="5898168" y="3195331"/>
              <a:ext cx="576065" cy="576065"/>
            </a:xfrm>
            <a:prstGeom prst="ellipse">
              <a:avLst/>
            </a:prstGeom>
            <a:solidFill>
              <a:srgbClr val="80C6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Calibri"/>
                <a:ea typeface="Calibri"/>
                <a:cs typeface="Calibri"/>
                <a:sym typeface="Calibri"/>
              </a:endParaRPr>
            </a:p>
          </p:txBody>
        </p:sp>
        <p:sp>
          <p:nvSpPr>
            <p:cNvPr id="75" name="Google Shape;75;p2"/>
            <p:cNvSpPr txBox="1"/>
            <p:nvPr/>
          </p:nvSpPr>
          <p:spPr>
            <a:xfrm>
              <a:off x="6527913" y="3220635"/>
              <a:ext cx="4627327" cy="3079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chemeClr val="lt1"/>
                  </a:solidFill>
                  <a:latin typeface="Calibri"/>
                  <a:ea typeface="Calibri"/>
                  <a:cs typeface="Calibri"/>
                  <a:sym typeface="Calibri"/>
                </a:rPr>
                <a:t>Data Cleaning and Transformation</a:t>
              </a:r>
              <a:endParaRPr/>
            </a:p>
          </p:txBody>
        </p:sp>
        <p:sp>
          <p:nvSpPr>
            <p:cNvPr id="76" name="Google Shape;76;p2"/>
            <p:cNvSpPr txBox="1"/>
            <p:nvPr/>
          </p:nvSpPr>
          <p:spPr>
            <a:xfrm>
              <a:off x="5898236" y="3244891"/>
              <a:ext cx="575929" cy="4769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500" u="none" cap="none" strike="noStrike">
                  <a:solidFill>
                    <a:schemeClr val="lt1"/>
                  </a:solidFill>
                  <a:latin typeface="Calibri"/>
                  <a:ea typeface="Calibri"/>
                  <a:cs typeface="Calibri"/>
                  <a:sym typeface="Calibri"/>
                </a:rPr>
                <a:t>03</a:t>
              </a:r>
              <a:endParaRPr b="1" i="0" sz="2500" u="none" cap="none" strike="noStrike">
                <a:solidFill>
                  <a:schemeClr val="lt1"/>
                </a:solidFill>
                <a:latin typeface="Calibri"/>
                <a:ea typeface="Calibri"/>
                <a:cs typeface="Calibri"/>
                <a:sym typeface="Calibri"/>
              </a:endParaRPr>
            </a:p>
          </p:txBody>
        </p:sp>
      </p:grpSp>
      <p:grpSp>
        <p:nvGrpSpPr>
          <p:cNvPr id="77" name="Google Shape;77;p2"/>
          <p:cNvGrpSpPr/>
          <p:nvPr/>
        </p:nvGrpSpPr>
        <p:grpSpPr>
          <a:xfrm>
            <a:off x="5898168" y="4184272"/>
            <a:ext cx="5257072" cy="576065"/>
            <a:chOff x="5898168" y="4184272"/>
            <a:chExt cx="5257072" cy="576065"/>
          </a:xfrm>
        </p:grpSpPr>
        <p:sp>
          <p:nvSpPr>
            <p:cNvPr id="78" name="Google Shape;78;p2"/>
            <p:cNvSpPr/>
            <p:nvPr/>
          </p:nvSpPr>
          <p:spPr>
            <a:xfrm>
              <a:off x="5898168" y="4184272"/>
              <a:ext cx="576065" cy="576065"/>
            </a:xfrm>
            <a:prstGeom prst="ellipse">
              <a:avLst/>
            </a:prstGeom>
            <a:solidFill>
              <a:srgbClr val="80C6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Calibri"/>
                <a:ea typeface="Calibri"/>
                <a:cs typeface="Calibri"/>
                <a:sym typeface="Calibri"/>
              </a:endParaRPr>
            </a:p>
          </p:txBody>
        </p:sp>
        <p:sp>
          <p:nvSpPr>
            <p:cNvPr id="79" name="Google Shape;79;p2"/>
            <p:cNvSpPr txBox="1"/>
            <p:nvPr/>
          </p:nvSpPr>
          <p:spPr>
            <a:xfrm>
              <a:off x="6527913" y="4209576"/>
              <a:ext cx="4627327" cy="3079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chemeClr val="lt1"/>
                  </a:solidFill>
                  <a:latin typeface="Calibri"/>
                  <a:ea typeface="Calibri"/>
                  <a:cs typeface="Calibri"/>
                  <a:sym typeface="Calibri"/>
                </a:rPr>
                <a:t>Aggregation Operations</a:t>
              </a:r>
              <a:endParaRPr/>
            </a:p>
          </p:txBody>
        </p:sp>
        <p:sp>
          <p:nvSpPr>
            <p:cNvPr id="80" name="Google Shape;80;p2"/>
            <p:cNvSpPr txBox="1"/>
            <p:nvPr/>
          </p:nvSpPr>
          <p:spPr>
            <a:xfrm>
              <a:off x="5898236" y="4233832"/>
              <a:ext cx="575929" cy="4769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500" u="none" cap="none" strike="noStrike">
                  <a:solidFill>
                    <a:schemeClr val="lt1"/>
                  </a:solidFill>
                  <a:latin typeface="Calibri"/>
                  <a:ea typeface="Calibri"/>
                  <a:cs typeface="Calibri"/>
                  <a:sym typeface="Calibri"/>
                </a:rPr>
                <a:t>04</a:t>
              </a:r>
              <a:endParaRPr b="1" i="0" sz="2500" u="none" cap="none" strike="noStrike">
                <a:solidFill>
                  <a:schemeClr val="lt1"/>
                </a:solidFill>
                <a:latin typeface="Calibri"/>
                <a:ea typeface="Calibri"/>
                <a:cs typeface="Calibri"/>
                <a:sym typeface="Calibri"/>
              </a:endParaRPr>
            </a:p>
          </p:txBody>
        </p:sp>
      </p:grpSp>
      <p:grpSp>
        <p:nvGrpSpPr>
          <p:cNvPr id="81" name="Google Shape;81;p2"/>
          <p:cNvGrpSpPr/>
          <p:nvPr/>
        </p:nvGrpSpPr>
        <p:grpSpPr>
          <a:xfrm>
            <a:off x="5898168" y="5173212"/>
            <a:ext cx="5257072" cy="576065"/>
            <a:chOff x="5898168" y="5173212"/>
            <a:chExt cx="5257072" cy="576065"/>
          </a:xfrm>
        </p:grpSpPr>
        <p:sp>
          <p:nvSpPr>
            <p:cNvPr id="82" name="Google Shape;82;p2"/>
            <p:cNvSpPr/>
            <p:nvPr/>
          </p:nvSpPr>
          <p:spPr>
            <a:xfrm>
              <a:off x="5898168" y="5173212"/>
              <a:ext cx="576065" cy="576065"/>
            </a:xfrm>
            <a:prstGeom prst="ellipse">
              <a:avLst/>
            </a:prstGeom>
            <a:solidFill>
              <a:srgbClr val="80C61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chemeClr val="lt1"/>
                </a:solidFill>
                <a:latin typeface="Calibri"/>
                <a:ea typeface="Calibri"/>
                <a:cs typeface="Calibri"/>
                <a:sym typeface="Calibri"/>
              </a:endParaRPr>
            </a:p>
          </p:txBody>
        </p:sp>
        <p:sp>
          <p:nvSpPr>
            <p:cNvPr id="83" name="Google Shape;83;p2"/>
            <p:cNvSpPr txBox="1"/>
            <p:nvPr/>
          </p:nvSpPr>
          <p:spPr>
            <a:xfrm>
              <a:off x="6527913" y="5198516"/>
              <a:ext cx="4627327" cy="3079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chemeClr val="lt1"/>
                  </a:solidFill>
                  <a:latin typeface="Calibri"/>
                  <a:ea typeface="Calibri"/>
                  <a:cs typeface="Calibri"/>
                  <a:sym typeface="Calibri"/>
                </a:rPr>
                <a:t>Query on data and Conclusion</a:t>
              </a:r>
              <a:endParaRPr/>
            </a:p>
          </p:txBody>
        </p:sp>
        <p:sp>
          <p:nvSpPr>
            <p:cNvPr id="84" name="Google Shape;84;p2"/>
            <p:cNvSpPr txBox="1"/>
            <p:nvPr/>
          </p:nvSpPr>
          <p:spPr>
            <a:xfrm>
              <a:off x="5898236" y="5222772"/>
              <a:ext cx="575929" cy="4769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500" u="none" cap="none" strike="noStrike">
                  <a:solidFill>
                    <a:schemeClr val="lt1"/>
                  </a:solidFill>
                  <a:latin typeface="Calibri"/>
                  <a:ea typeface="Calibri"/>
                  <a:cs typeface="Calibri"/>
                  <a:sym typeface="Calibri"/>
                </a:rPr>
                <a:t>05</a:t>
              </a:r>
              <a:endParaRPr b="1" i="0" sz="2500" u="none" cap="none" strike="noStrike">
                <a:solidFill>
                  <a:schemeClr val="lt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bd90ba5dc5_0_17"/>
          <p:cNvSpPr txBox="1"/>
          <p:nvPr/>
        </p:nvSpPr>
        <p:spPr>
          <a:xfrm>
            <a:off x="551384" y="548680"/>
            <a:ext cx="4968600" cy="7080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4000">
                <a:solidFill>
                  <a:srgbClr val="80C615"/>
                </a:solidFill>
                <a:latin typeface="Calibri"/>
                <a:ea typeface="Calibri"/>
                <a:cs typeface="Calibri"/>
                <a:sym typeface="Calibri"/>
              </a:rPr>
              <a:t>Conclusion</a:t>
            </a:r>
            <a:endParaRPr sz="2600"/>
          </a:p>
        </p:txBody>
      </p:sp>
      <p:sp>
        <p:nvSpPr>
          <p:cNvPr id="222" name="Google Shape;222;g1bd90ba5dc5_0_17"/>
          <p:cNvSpPr txBox="1"/>
          <p:nvPr/>
        </p:nvSpPr>
        <p:spPr>
          <a:xfrm>
            <a:off x="623392" y="1071878"/>
            <a:ext cx="6480600" cy="307800"/>
          </a:xfrm>
          <a:prstGeom prst="rect">
            <a:avLst/>
          </a:prstGeom>
          <a:noFill/>
          <a:ln>
            <a:noFill/>
          </a:ln>
        </p:spPr>
        <p:txBody>
          <a:bodyPr anchorCtr="0" anchor="t" bIns="45700" lIns="91400" spcFirstLastPara="1" rIns="91400" wrap="square" tIns="45700">
            <a:spAutoFit/>
          </a:bodyPr>
          <a:lstStyle/>
          <a:p>
            <a:pPr indent="88900" lvl="0" marL="0" marR="0" rtl="0" algn="l">
              <a:lnSpc>
                <a:spcPct val="200000"/>
              </a:lnSpc>
              <a:spcBef>
                <a:spcPts val="0"/>
              </a:spcBef>
              <a:spcAft>
                <a:spcPts val="0"/>
              </a:spcAft>
              <a:buClr>
                <a:schemeClr val="dk1"/>
              </a:buClr>
              <a:buSzPts val="1400"/>
              <a:buFont typeface="Calibri"/>
              <a:buNone/>
            </a:pPr>
            <a:r>
              <a:t/>
            </a:r>
            <a:endParaRPr b="1" i="0" sz="1400" u="none" cap="none" strike="noStrike">
              <a:solidFill>
                <a:schemeClr val="lt1"/>
              </a:solidFill>
              <a:latin typeface="Calibri"/>
              <a:ea typeface="Calibri"/>
              <a:cs typeface="Calibri"/>
              <a:sym typeface="Calibri"/>
            </a:endParaRPr>
          </a:p>
        </p:txBody>
      </p:sp>
      <p:pic>
        <p:nvPicPr>
          <p:cNvPr id="223" name="Google Shape;223;g1bd90ba5dc5_0_17"/>
          <p:cNvPicPr preferRelativeResize="0"/>
          <p:nvPr/>
        </p:nvPicPr>
        <p:blipFill>
          <a:blip r:embed="rId3">
            <a:alphaModFix/>
          </a:blip>
          <a:stretch>
            <a:fillRect/>
          </a:stretch>
        </p:blipFill>
        <p:spPr>
          <a:xfrm>
            <a:off x="3473742" y="613225"/>
            <a:ext cx="4783208" cy="5631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5"/>
          <p:cNvSpPr txBox="1"/>
          <p:nvPr>
            <p:ph type="ctrTitle"/>
          </p:nvPr>
        </p:nvSpPr>
        <p:spPr>
          <a:xfrm>
            <a:off x="2567608" y="2420888"/>
            <a:ext cx="7056784" cy="1367835"/>
          </a:xfrm>
          <a:prstGeom prst="rect">
            <a:avLst/>
          </a:prstGeom>
          <a:noFill/>
          <a:ln>
            <a:noFill/>
          </a:ln>
        </p:spPr>
        <p:txBody>
          <a:bodyPr anchorCtr="0" anchor="t" bIns="49775" lIns="99550" spcFirstLastPara="1" rIns="99550" wrap="square" tIns="49775">
            <a:noAutofit/>
          </a:bodyPr>
          <a:lstStyle/>
          <a:p>
            <a:pPr indent="0" lvl="0" marL="0" rtl="0" algn="ctr">
              <a:lnSpc>
                <a:spcPct val="100000"/>
              </a:lnSpc>
              <a:spcBef>
                <a:spcPts val="0"/>
              </a:spcBef>
              <a:spcAft>
                <a:spcPts val="0"/>
              </a:spcAft>
              <a:buClr>
                <a:schemeClr val="hlink"/>
              </a:buClr>
              <a:buSzPts val="7200"/>
              <a:buFont typeface="Gulimche"/>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3"/>
          <p:cNvSpPr txBox="1"/>
          <p:nvPr/>
        </p:nvSpPr>
        <p:spPr>
          <a:xfrm>
            <a:off x="551373" y="335475"/>
            <a:ext cx="5915700" cy="6465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i="0" lang="en-US" sz="3600" u="none" cap="none" strike="noStrike">
                <a:solidFill>
                  <a:srgbClr val="80C615"/>
                </a:solidFill>
                <a:latin typeface="Calibri"/>
                <a:ea typeface="Calibri"/>
                <a:cs typeface="Calibri"/>
                <a:sym typeface="Calibri"/>
              </a:rPr>
              <a:t>Problem Statement </a:t>
            </a:r>
            <a:r>
              <a:rPr b="1" lang="en-US" sz="3600">
                <a:solidFill>
                  <a:srgbClr val="80C615"/>
                </a:solidFill>
                <a:latin typeface="Calibri"/>
                <a:ea typeface="Calibri"/>
                <a:cs typeface="Calibri"/>
                <a:sym typeface="Calibri"/>
              </a:rPr>
              <a:t>&amp;</a:t>
            </a:r>
            <a:r>
              <a:rPr b="1" i="0" lang="en-US" sz="3600" u="none" cap="none" strike="noStrike">
                <a:solidFill>
                  <a:srgbClr val="80C615"/>
                </a:solidFill>
                <a:latin typeface="Calibri"/>
                <a:ea typeface="Calibri"/>
                <a:cs typeface="Calibri"/>
                <a:sym typeface="Calibri"/>
              </a:rPr>
              <a:t> Dataset</a:t>
            </a:r>
            <a:endParaRPr sz="2200"/>
          </a:p>
        </p:txBody>
      </p:sp>
      <p:sp>
        <p:nvSpPr>
          <p:cNvPr id="90" name="Google Shape;90;p3"/>
          <p:cNvSpPr txBox="1"/>
          <p:nvPr/>
        </p:nvSpPr>
        <p:spPr>
          <a:xfrm>
            <a:off x="611650" y="1100425"/>
            <a:ext cx="11185500" cy="1644000"/>
          </a:xfrm>
          <a:prstGeom prst="rect">
            <a:avLst/>
          </a:prstGeom>
          <a:noFill/>
          <a:ln>
            <a:noFill/>
          </a:ln>
        </p:spPr>
        <p:txBody>
          <a:bodyPr anchorCtr="0" anchor="t" bIns="45700" lIns="91400" spcFirstLastPara="1" rIns="91400" wrap="square" tIns="45700">
            <a:spAutoFit/>
          </a:bodyPr>
          <a:lstStyle/>
          <a:p>
            <a:pPr indent="-25400" lvl="0" marL="0" marR="0" rtl="0" algn="l">
              <a:lnSpc>
                <a:spcPct val="115000"/>
              </a:lnSpc>
              <a:spcBef>
                <a:spcPts val="0"/>
              </a:spcBef>
              <a:spcAft>
                <a:spcPts val="0"/>
              </a:spcAft>
              <a:buClr>
                <a:schemeClr val="lt1"/>
              </a:buClr>
              <a:buSzPts val="1800"/>
              <a:buFont typeface="Calibri"/>
              <a:buChar char="●"/>
            </a:pPr>
            <a:r>
              <a:rPr b="1" i="0" lang="en-US" sz="1800" u="none" cap="none" strike="noStrike">
                <a:solidFill>
                  <a:schemeClr val="lt1"/>
                </a:solidFill>
                <a:latin typeface="Calibri"/>
                <a:ea typeface="Calibri"/>
                <a:cs typeface="Calibri"/>
                <a:sym typeface="Calibri"/>
              </a:rPr>
              <a:t>Create and analyze dataset containing football-related data covering the </a:t>
            </a:r>
            <a:r>
              <a:rPr b="1" i="0" lang="en-US" sz="1800" u="none" cap="none" strike="noStrike">
                <a:solidFill>
                  <a:srgbClr val="80C615"/>
                </a:solidFill>
                <a:latin typeface="Calibri"/>
                <a:ea typeface="Calibri"/>
                <a:cs typeface="Calibri"/>
                <a:sym typeface="Calibri"/>
              </a:rPr>
              <a:t>Top5 leagues in Europe from 2014-2020 </a:t>
            </a:r>
            <a:r>
              <a:rPr b="1" i="0" lang="en-US" sz="1800" u="none" cap="none" strike="noStrike">
                <a:solidFill>
                  <a:schemeClr val="lt1"/>
                </a:solidFill>
                <a:latin typeface="Calibri"/>
                <a:ea typeface="Calibri"/>
                <a:cs typeface="Calibri"/>
                <a:sym typeface="Calibri"/>
              </a:rPr>
              <a:t>using Neo4j.</a:t>
            </a:r>
            <a:endParaRPr b="1" i="0" sz="1800" u="none" cap="none" strike="noStrike">
              <a:solidFill>
                <a:schemeClr val="lt1"/>
              </a:solidFill>
              <a:latin typeface="Calibri"/>
              <a:ea typeface="Calibri"/>
              <a:cs typeface="Calibri"/>
              <a:sym typeface="Calibri"/>
            </a:endParaRPr>
          </a:p>
          <a:p>
            <a:pPr indent="-25400" lvl="0" marL="0" marR="0" rtl="0" algn="l">
              <a:lnSpc>
                <a:spcPct val="115000"/>
              </a:lnSpc>
              <a:spcBef>
                <a:spcPts val="0"/>
              </a:spcBef>
              <a:spcAft>
                <a:spcPts val="0"/>
              </a:spcAft>
              <a:buClr>
                <a:schemeClr val="lt1"/>
              </a:buClr>
              <a:buSzPts val="1800"/>
              <a:buFont typeface="Calibri"/>
              <a:buChar char="●"/>
            </a:pPr>
            <a:r>
              <a:rPr b="1" lang="en-US" sz="1800">
                <a:solidFill>
                  <a:schemeClr val="lt1"/>
                </a:solidFill>
                <a:latin typeface="Calibri"/>
                <a:ea typeface="Calibri"/>
                <a:cs typeface="Calibri"/>
                <a:sym typeface="Calibri"/>
              </a:rPr>
              <a:t>Perform different queries to extract useful insights from given dataset and make future predictions.</a:t>
            </a:r>
            <a:endParaRPr b="1" sz="1800">
              <a:solidFill>
                <a:schemeClr val="lt1"/>
              </a:solidFill>
              <a:latin typeface="Calibri"/>
              <a:ea typeface="Calibri"/>
              <a:cs typeface="Calibri"/>
              <a:sym typeface="Calibri"/>
            </a:endParaRPr>
          </a:p>
          <a:p>
            <a:pPr indent="-25400" lvl="0" marL="0" marR="0" rtl="0" algn="l">
              <a:lnSpc>
                <a:spcPct val="115000"/>
              </a:lnSpc>
              <a:spcBef>
                <a:spcPts val="0"/>
              </a:spcBef>
              <a:spcAft>
                <a:spcPts val="0"/>
              </a:spcAft>
              <a:buClr>
                <a:schemeClr val="lt1"/>
              </a:buClr>
              <a:buSzPts val="1800"/>
              <a:buFont typeface="Calibri"/>
              <a:buChar char="●"/>
            </a:pPr>
            <a:r>
              <a:rPr b="1" i="0" lang="en-US" sz="1800" u="none" cap="none" strike="noStrike">
                <a:solidFill>
                  <a:schemeClr val="lt1"/>
                </a:solidFill>
                <a:latin typeface="Calibri"/>
                <a:ea typeface="Calibri"/>
                <a:cs typeface="Calibri"/>
                <a:sym typeface="Calibri"/>
              </a:rPr>
              <a:t>Dataset</a:t>
            </a:r>
            <a:r>
              <a:rPr b="1" lang="en-US" sz="1800">
                <a:solidFill>
                  <a:schemeClr val="lt1"/>
                </a:solidFill>
                <a:latin typeface="Calibri"/>
                <a:ea typeface="Calibri"/>
                <a:cs typeface="Calibri"/>
                <a:sym typeface="Calibri"/>
              </a:rPr>
              <a:t>-</a:t>
            </a:r>
            <a:r>
              <a:rPr b="1" i="0" lang="en-US" sz="1800" u="none" cap="none" strike="noStrike">
                <a:solidFill>
                  <a:schemeClr val="lt1"/>
                </a:solidFill>
                <a:latin typeface="Calibri"/>
                <a:ea typeface="Calibri"/>
                <a:cs typeface="Calibri"/>
                <a:sym typeface="Calibri"/>
              </a:rPr>
              <a:t> contains data in CSV file format with information of</a:t>
            </a:r>
            <a:r>
              <a:rPr b="1" i="0" lang="en-US" sz="1800" u="none" cap="none" strike="noStrike">
                <a:solidFill>
                  <a:srgbClr val="80C615"/>
                </a:solidFill>
                <a:latin typeface="Calibri"/>
                <a:ea typeface="Calibri"/>
                <a:cs typeface="Calibri"/>
                <a:sym typeface="Calibri"/>
              </a:rPr>
              <a:t> player</a:t>
            </a:r>
            <a:r>
              <a:rPr b="1" lang="en-US" sz="1800">
                <a:solidFill>
                  <a:srgbClr val="80C615"/>
                </a:solidFill>
                <a:latin typeface="Calibri"/>
                <a:ea typeface="Calibri"/>
                <a:cs typeface="Calibri"/>
                <a:sym typeface="Calibri"/>
              </a:rPr>
              <a:t>’</a:t>
            </a:r>
            <a:r>
              <a:rPr b="1" i="0" lang="en-US" sz="1800" u="none" cap="none" strike="noStrike">
                <a:solidFill>
                  <a:srgbClr val="80C615"/>
                </a:solidFill>
                <a:latin typeface="Calibri"/>
                <a:ea typeface="Calibri"/>
                <a:cs typeface="Calibri"/>
                <a:sym typeface="Calibri"/>
              </a:rPr>
              <a:t>s appearances in game, games held in league, leagues, players</a:t>
            </a:r>
            <a:r>
              <a:rPr b="1" lang="en-US" sz="1800">
                <a:solidFill>
                  <a:srgbClr val="80C615"/>
                </a:solidFill>
                <a:latin typeface="Calibri"/>
                <a:ea typeface="Calibri"/>
                <a:cs typeface="Calibri"/>
                <a:sym typeface="Calibri"/>
              </a:rPr>
              <a:t> details</a:t>
            </a:r>
            <a:r>
              <a:rPr b="1" i="0" lang="en-US" sz="1800" u="none" cap="none" strike="noStrike">
                <a:solidFill>
                  <a:srgbClr val="80C615"/>
                </a:solidFill>
                <a:latin typeface="Calibri"/>
                <a:ea typeface="Calibri"/>
                <a:cs typeface="Calibri"/>
                <a:sym typeface="Calibri"/>
              </a:rPr>
              <a:t>, shots played</a:t>
            </a:r>
            <a:r>
              <a:rPr b="1" lang="en-US" sz="1800">
                <a:solidFill>
                  <a:srgbClr val="80C615"/>
                </a:solidFill>
                <a:latin typeface="Calibri"/>
                <a:ea typeface="Calibri"/>
                <a:cs typeface="Calibri"/>
                <a:sym typeface="Calibri"/>
              </a:rPr>
              <a:t> by players</a:t>
            </a:r>
            <a:r>
              <a:rPr b="1" i="0" lang="en-US" sz="1800" u="none" cap="none" strike="noStrike">
                <a:solidFill>
                  <a:srgbClr val="80C615"/>
                </a:solidFill>
                <a:latin typeface="Calibri"/>
                <a:ea typeface="Calibri"/>
                <a:cs typeface="Calibri"/>
                <a:sym typeface="Calibri"/>
              </a:rPr>
              <a:t>, teams and Game statistics</a:t>
            </a:r>
            <a:r>
              <a:rPr b="1" lang="en-US" sz="1800">
                <a:solidFill>
                  <a:schemeClr val="lt1"/>
                </a:solidFill>
                <a:latin typeface="Calibri"/>
                <a:ea typeface="Calibri"/>
                <a:cs typeface="Calibri"/>
                <a:sym typeface="Calibri"/>
              </a:rPr>
              <a:t>.</a:t>
            </a:r>
            <a:endParaRPr b="1" sz="1800">
              <a:solidFill>
                <a:schemeClr val="lt1"/>
              </a:solidFill>
              <a:latin typeface="Calibri"/>
              <a:ea typeface="Calibri"/>
              <a:cs typeface="Calibri"/>
              <a:sym typeface="Calibri"/>
            </a:endParaRPr>
          </a:p>
        </p:txBody>
      </p:sp>
      <p:pic>
        <p:nvPicPr>
          <p:cNvPr id="91" name="Google Shape;91;p3"/>
          <p:cNvPicPr preferRelativeResize="0"/>
          <p:nvPr/>
        </p:nvPicPr>
        <p:blipFill rotWithShape="1">
          <a:blip r:embed="rId3">
            <a:alphaModFix/>
          </a:blip>
          <a:srcRect b="25000" l="0" r="620" t="0"/>
          <a:stretch/>
        </p:blipFill>
        <p:spPr>
          <a:xfrm>
            <a:off x="1395000" y="2960188"/>
            <a:ext cx="6825128" cy="3398762"/>
          </a:xfrm>
          <a:prstGeom prst="rect">
            <a:avLst/>
          </a:prstGeom>
          <a:noFill/>
          <a:ln>
            <a:noFill/>
          </a:ln>
        </p:spPr>
      </p:pic>
      <p:sp>
        <p:nvSpPr>
          <p:cNvPr id="92" name="Google Shape;92;p3"/>
          <p:cNvSpPr txBox="1"/>
          <p:nvPr/>
        </p:nvSpPr>
        <p:spPr>
          <a:xfrm>
            <a:off x="1985701" y="6358950"/>
            <a:ext cx="519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rgbClr val="55B332"/>
                </a:solidFill>
                <a:latin typeface="Malgun Gothic"/>
                <a:ea typeface="Malgun Gothic"/>
                <a:cs typeface="Malgun Gothic"/>
                <a:sym typeface="Malgun Gothic"/>
                <a:hlinkClick r:id="rId4">
                  <a:extLst>
                    <a:ext uri="{A12FA001-AC4F-418D-AE19-62706E023703}">
                      <ahyp:hlinkClr val="tx"/>
                    </a:ext>
                  </a:extLst>
                </a:hlinkClick>
              </a:rPr>
              <a:t>https://www.kaggle.com/datasets/technika148/football-database</a:t>
            </a:r>
            <a:endParaRPr b="1">
              <a:solidFill>
                <a:srgbClr val="55B332"/>
              </a:solidFill>
              <a:latin typeface="Malgun Gothic"/>
              <a:ea typeface="Malgun Gothic"/>
              <a:cs typeface="Malgun Gothic"/>
              <a:sym typeface="Malgun Gothic"/>
            </a:endParaRPr>
          </a:p>
          <a:p>
            <a:pPr indent="0" lvl="0" marL="0" rtl="0" algn="l">
              <a:spcBef>
                <a:spcPts val="0"/>
              </a:spcBef>
              <a:spcAft>
                <a:spcPts val="0"/>
              </a:spcAft>
              <a:buNone/>
            </a:pPr>
            <a:r>
              <a:t/>
            </a:r>
            <a:endParaRPr b="1">
              <a:solidFill>
                <a:srgbClr val="55B332"/>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1bd90ba5dc5_0_31"/>
          <p:cNvSpPr txBox="1"/>
          <p:nvPr/>
        </p:nvSpPr>
        <p:spPr>
          <a:xfrm>
            <a:off x="551376" y="548675"/>
            <a:ext cx="10653600" cy="677100"/>
          </a:xfrm>
          <a:prstGeom prst="rect">
            <a:avLst/>
          </a:prstGeom>
          <a:noFill/>
          <a:ln>
            <a:noFill/>
          </a:ln>
        </p:spPr>
        <p:txBody>
          <a:bodyPr anchorCtr="0" anchor="t" bIns="45700" lIns="91400" spcFirstLastPara="1" rIns="91400" wrap="square" tIns="45700">
            <a:spAutoFit/>
          </a:bodyPr>
          <a:lstStyle/>
          <a:p>
            <a:pPr indent="0" lvl="0" marL="0" marR="0" rtl="0" algn="l">
              <a:spcBef>
                <a:spcPts val="0"/>
              </a:spcBef>
              <a:spcAft>
                <a:spcPts val="0"/>
              </a:spcAft>
              <a:buNone/>
            </a:pPr>
            <a:r>
              <a:rPr b="1" lang="en-US" sz="3800">
                <a:solidFill>
                  <a:srgbClr val="80C615"/>
                </a:solidFill>
                <a:latin typeface="Calibri"/>
                <a:ea typeface="Calibri"/>
                <a:cs typeface="Calibri"/>
                <a:sym typeface="Calibri"/>
              </a:rPr>
              <a:t>Why Graph Database is best fit for this Problem?</a:t>
            </a:r>
            <a:endParaRPr b="1" sz="3800">
              <a:solidFill>
                <a:srgbClr val="80C615"/>
              </a:solidFill>
              <a:latin typeface="Calibri"/>
              <a:ea typeface="Calibri"/>
              <a:cs typeface="Calibri"/>
              <a:sym typeface="Calibri"/>
            </a:endParaRPr>
          </a:p>
        </p:txBody>
      </p:sp>
      <p:sp>
        <p:nvSpPr>
          <p:cNvPr id="98" name="Google Shape;98;g1bd90ba5dc5_0_31"/>
          <p:cNvSpPr txBox="1"/>
          <p:nvPr/>
        </p:nvSpPr>
        <p:spPr>
          <a:xfrm>
            <a:off x="817275" y="1492425"/>
            <a:ext cx="7166100" cy="5156400"/>
          </a:xfrm>
          <a:prstGeom prst="rect">
            <a:avLst/>
          </a:prstGeom>
          <a:noFill/>
          <a:ln>
            <a:noFill/>
          </a:ln>
        </p:spPr>
        <p:txBody>
          <a:bodyPr anchorCtr="0" anchor="t" bIns="91425" lIns="91425" spcFirstLastPara="1" rIns="91425" wrap="square" tIns="91425">
            <a:spAutoFit/>
          </a:bodyPr>
          <a:lstStyle/>
          <a:p>
            <a:pPr indent="-349250" lvl="0" marL="685800" rtl="0" algn="l">
              <a:spcBef>
                <a:spcPts val="0"/>
              </a:spcBef>
              <a:spcAft>
                <a:spcPts val="0"/>
              </a:spcAft>
              <a:buClr>
                <a:schemeClr val="lt1"/>
              </a:buClr>
              <a:buSzPts val="1900"/>
              <a:buFont typeface="Calibri"/>
              <a:buChar char="●"/>
            </a:pPr>
            <a:r>
              <a:rPr b="1" lang="en-US" sz="1900">
                <a:solidFill>
                  <a:schemeClr val="lt1"/>
                </a:solidFill>
                <a:latin typeface="Calibri"/>
                <a:ea typeface="Calibri"/>
                <a:cs typeface="Calibri"/>
                <a:sym typeface="Calibri"/>
              </a:rPr>
              <a:t>This dataset has a lot of information about players, game and over all leagues held, which makes the huge number of relations and a large network to analyze.</a:t>
            </a:r>
            <a:endParaRPr b="1" sz="1900">
              <a:solidFill>
                <a:schemeClr val="lt1"/>
              </a:solidFill>
              <a:latin typeface="Calibri"/>
              <a:ea typeface="Calibri"/>
              <a:cs typeface="Calibri"/>
              <a:sym typeface="Calibri"/>
            </a:endParaRPr>
          </a:p>
          <a:p>
            <a:pPr indent="0" lvl="0" marL="0" rtl="0" algn="l">
              <a:spcBef>
                <a:spcPts val="0"/>
              </a:spcBef>
              <a:spcAft>
                <a:spcPts val="0"/>
              </a:spcAft>
              <a:buNone/>
            </a:pPr>
            <a:r>
              <a:t/>
            </a:r>
            <a:endParaRPr b="1" sz="1900">
              <a:solidFill>
                <a:schemeClr val="lt1"/>
              </a:solidFill>
              <a:latin typeface="Calibri"/>
              <a:ea typeface="Calibri"/>
              <a:cs typeface="Calibri"/>
              <a:sym typeface="Calibri"/>
            </a:endParaRPr>
          </a:p>
          <a:p>
            <a:pPr indent="-349250" lvl="0" marL="685800" rtl="0" algn="l">
              <a:spcBef>
                <a:spcPts val="0"/>
              </a:spcBef>
              <a:spcAft>
                <a:spcPts val="0"/>
              </a:spcAft>
              <a:buClr>
                <a:schemeClr val="lt1"/>
              </a:buClr>
              <a:buSzPts val="1900"/>
              <a:buFont typeface="Calibri"/>
              <a:buChar char="●"/>
            </a:pPr>
            <a:r>
              <a:rPr b="1" lang="en-US" sz="1900">
                <a:solidFill>
                  <a:schemeClr val="lt1"/>
                </a:solidFill>
                <a:latin typeface="Calibri"/>
                <a:ea typeface="Calibri"/>
                <a:cs typeface="Calibri"/>
                <a:sym typeface="Calibri"/>
              </a:rPr>
              <a:t>To understand how our different entities in a dataset are connected to each other, where the relationships in the data are just as important as the entities in the data, graph databases really offer an advantage.</a:t>
            </a:r>
            <a:endParaRPr b="1" sz="1900">
              <a:solidFill>
                <a:schemeClr val="lt1"/>
              </a:solidFill>
              <a:latin typeface="Calibri"/>
              <a:ea typeface="Calibri"/>
              <a:cs typeface="Calibri"/>
              <a:sym typeface="Calibri"/>
            </a:endParaRPr>
          </a:p>
          <a:p>
            <a:pPr indent="0" lvl="0" marL="0" rtl="0" algn="l">
              <a:spcBef>
                <a:spcPts val="0"/>
              </a:spcBef>
              <a:spcAft>
                <a:spcPts val="0"/>
              </a:spcAft>
              <a:buNone/>
            </a:pPr>
            <a:r>
              <a:t/>
            </a:r>
            <a:endParaRPr b="1" sz="1900">
              <a:solidFill>
                <a:schemeClr val="lt1"/>
              </a:solidFill>
              <a:latin typeface="Calibri"/>
              <a:ea typeface="Calibri"/>
              <a:cs typeface="Calibri"/>
              <a:sym typeface="Calibri"/>
            </a:endParaRPr>
          </a:p>
          <a:p>
            <a:pPr indent="-349250" lvl="0" marL="685800" rtl="0" algn="l">
              <a:spcBef>
                <a:spcPts val="0"/>
              </a:spcBef>
              <a:spcAft>
                <a:spcPts val="0"/>
              </a:spcAft>
              <a:buClr>
                <a:schemeClr val="lt1"/>
              </a:buClr>
              <a:buSzPts val="1900"/>
              <a:buFont typeface="Calibri"/>
              <a:buChar char="●"/>
            </a:pPr>
            <a:r>
              <a:rPr b="1" lang="en-US" sz="1900">
                <a:solidFill>
                  <a:schemeClr val="lt1"/>
                </a:solidFill>
                <a:latin typeface="Calibri"/>
                <a:ea typeface="Calibri"/>
                <a:cs typeface="Calibri"/>
                <a:sym typeface="Calibri"/>
              </a:rPr>
              <a:t>With data relationships at their center, graphs are incredibly efficient when it comes to query speeds, even for deep and complex queries.</a:t>
            </a:r>
            <a:endParaRPr b="1" sz="1900">
              <a:solidFill>
                <a:schemeClr val="lt1"/>
              </a:solidFill>
              <a:latin typeface="Calibri"/>
              <a:ea typeface="Calibri"/>
              <a:cs typeface="Calibri"/>
              <a:sym typeface="Calibri"/>
            </a:endParaRPr>
          </a:p>
          <a:p>
            <a:pPr indent="0" lvl="0" marL="0" rtl="0" algn="l">
              <a:spcBef>
                <a:spcPts val="0"/>
              </a:spcBef>
              <a:spcAft>
                <a:spcPts val="0"/>
              </a:spcAft>
              <a:buNone/>
            </a:pPr>
            <a:r>
              <a:t/>
            </a:r>
            <a:endParaRPr b="1" sz="1900">
              <a:solidFill>
                <a:schemeClr val="lt1"/>
              </a:solidFill>
              <a:latin typeface="Calibri"/>
              <a:ea typeface="Calibri"/>
              <a:cs typeface="Calibri"/>
              <a:sym typeface="Calibri"/>
            </a:endParaRPr>
          </a:p>
          <a:p>
            <a:pPr indent="-349250" lvl="0" marL="685800" rtl="0" algn="l">
              <a:spcBef>
                <a:spcPts val="0"/>
              </a:spcBef>
              <a:spcAft>
                <a:spcPts val="0"/>
              </a:spcAft>
              <a:buClr>
                <a:schemeClr val="lt1"/>
              </a:buClr>
              <a:buSzPts val="1900"/>
              <a:buFont typeface="Calibri"/>
              <a:buChar char="●"/>
            </a:pPr>
            <a:r>
              <a:rPr b="1" lang="en-US" sz="1900">
                <a:solidFill>
                  <a:schemeClr val="lt1"/>
                </a:solidFill>
                <a:latin typeface="Calibri"/>
                <a:ea typeface="Calibri"/>
                <a:cs typeface="Calibri"/>
                <a:sym typeface="Calibri"/>
              </a:rPr>
              <a:t>The Neo4j graph database allows you to connect your network</a:t>
            </a:r>
            <a:r>
              <a:rPr b="1" lang="en-US" sz="1900">
                <a:solidFill>
                  <a:schemeClr val="lt1"/>
                </a:solidFill>
                <a:latin typeface="Calibri"/>
                <a:ea typeface="Calibri"/>
                <a:cs typeface="Calibri"/>
                <a:sym typeface="Calibri"/>
              </a:rPr>
              <a:t>, data center, and IT assets in order </a:t>
            </a:r>
            <a:r>
              <a:rPr b="1" lang="en-US" sz="1900">
                <a:solidFill>
                  <a:schemeClr val="lt1"/>
                </a:solidFill>
                <a:latin typeface="Calibri"/>
                <a:ea typeface="Calibri"/>
                <a:cs typeface="Calibri"/>
                <a:sym typeface="Calibri"/>
              </a:rPr>
              <a:t>to get important insights into the relationships between different operations within your network.</a:t>
            </a:r>
            <a:endParaRPr b="1" sz="2100">
              <a:solidFill>
                <a:schemeClr val="lt1"/>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ph type="title"/>
          </p:nvPr>
        </p:nvSpPr>
        <p:spPr>
          <a:xfrm>
            <a:off x="262593" y="109163"/>
            <a:ext cx="8276732" cy="798568"/>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b="1" lang="en-US" sz="4000"/>
              <a:t>Graph Database modelling</a:t>
            </a:r>
            <a:endParaRPr/>
          </a:p>
        </p:txBody>
      </p:sp>
      <p:pic>
        <p:nvPicPr>
          <p:cNvPr descr="Diagram&#10;&#10;Description automatically generated" id="104" name="Google Shape;104;p5"/>
          <p:cNvPicPr preferRelativeResize="0"/>
          <p:nvPr/>
        </p:nvPicPr>
        <p:blipFill rotWithShape="1">
          <a:blip r:embed="rId3">
            <a:alphaModFix/>
          </a:blip>
          <a:srcRect b="0" l="0" r="0" t="0"/>
          <a:stretch/>
        </p:blipFill>
        <p:spPr>
          <a:xfrm>
            <a:off x="7608168" y="1124744"/>
            <a:ext cx="3229682" cy="3096344"/>
          </a:xfrm>
          <a:prstGeom prst="rect">
            <a:avLst/>
          </a:prstGeom>
          <a:noFill/>
          <a:ln>
            <a:noFill/>
          </a:ln>
        </p:spPr>
      </p:pic>
      <p:pic>
        <p:nvPicPr>
          <p:cNvPr id="105" name="Google Shape;105;p5"/>
          <p:cNvPicPr preferRelativeResize="0"/>
          <p:nvPr/>
        </p:nvPicPr>
        <p:blipFill rotWithShape="1">
          <a:blip r:embed="rId4">
            <a:alphaModFix/>
          </a:blip>
          <a:srcRect b="0" l="0" r="0" t="0"/>
          <a:stretch/>
        </p:blipFill>
        <p:spPr>
          <a:xfrm>
            <a:off x="262593" y="1127318"/>
            <a:ext cx="6033202" cy="4032448"/>
          </a:xfrm>
          <a:prstGeom prst="rect">
            <a:avLst/>
          </a:prstGeom>
          <a:noFill/>
          <a:ln>
            <a:noFill/>
          </a:ln>
        </p:spPr>
      </p:pic>
      <p:pic>
        <p:nvPicPr>
          <p:cNvPr id="106" name="Google Shape;106;p5"/>
          <p:cNvPicPr preferRelativeResize="0"/>
          <p:nvPr/>
        </p:nvPicPr>
        <p:blipFill rotWithShape="1">
          <a:blip r:embed="rId5">
            <a:alphaModFix/>
          </a:blip>
          <a:srcRect b="0" l="0" r="0" t="0"/>
          <a:stretch/>
        </p:blipFill>
        <p:spPr>
          <a:xfrm>
            <a:off x="6528048" y="4368121"/>
            <a:ext cx="5265529" cy="23153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6"/>
          <p:cNvSpPr txBox="1"/>
          <p:nvPr>
            <p:ph type="title"/>
          </p:nvPr>
        </p:nvSpPr>
        <p:spPr>
          <a:xfrm>
            <a:off x="262593" y="109163"/>
            <a:ext cx="8276732" cy="798568"/>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Create Node and Relationship</a:t>
            </a:r>
            <a:endParaRPr/>
          </a:p>
        </p:txBody>
      </p:sp>
      <p:sp>
        <p:nvSpPr>
          <p:cNvPr id="112" name="Google Shape;112;p6"/>
          <p:cNvSpPr txBox="1"/>
          <p:nvPr>
            <p:ph idx="1" type="body"/>
          </p:nvPr>
        </p:nvSpPr>
        <p:spPr>
          <a:xfrm>
            <a:off x="180732" y="1017289"/>
            <a:ext cx="11522780" cy="4823421"/>
          </a:xfrm>
          <a:prstGeom prst="rect">
            <a:avLst/>
          </a:prstGeom>
          <a:noFill/>
          <a:ln>
            <a:noFill/>
          </a:ln>
        </p:spPr>
        <p:txBody>
          <a:bodyPr anchorCtr="0" anchor="t" bIns="49775" lIns="99550" spcFirstLastPara="1" rIns="99550" wrap="square" tIns="49775">
            <a:normAutofit/>
          </a:bodyPr>
          <a:lstStyle/>
          <a:p>
            <a:pPr indent="0" lvl="0" marL="0" rtl="0" algn="l">
              <a:spcBef>
                <a:spcPts val="0"/>
              </a:spcBef>
              <a:spcAft>
                <a:spcPts val="0"/>
              </a:spcAft>
              <a:buNone/>
            </a:pPr>
            <a:r>
              <a:rPr b="1" lang="en-US" sz="1900"/>
              <a:t>We are using Neo4j’s (Data Importer Tool)  AuraDB instance to create nodes and relationships with constraints.</a:t>
            </a:r>
            <a:endParaRPr b="1" sz="1900"/>
          </a:p>
          <a:p>
            <a:pPr indent="-246309" lvl="0" marL="373309" rtl="0" algn="l">
              <a:spcBef>
                <a:spcPts val="400"/>
              </a:spcBef>
              <a:spcAft>
                <a:spcPts val="0"/>
              </a:spcAft>
              <a:buClr>
                <a:srgbClr val="80C615"/>
              </a:buClr>
              <a:buSzPts val="2000"/>
              <a:buFont typeface="Arial"/>
              <a:buNone/>
            </a:pPr>
            <a:r>
              <a:t/>
            </a:r>
            <a:endParaRPr b="1" sz="1900"/>
          </a:p>
        </p:txBody>
      </p:sp>
      <p:pic>
        <p:nvPicPr>
          <p:cNvPr descr="Diagram&#10;&#10;Description automatically generated with medium confidence" id="113" name="Google Shape;113;p6"/>
          <p:cNvPicPr preferRelativeResize="0"/>
          <p:nvPr/>
        </p:nvPicPr>
        <p:blipFill rotWithShape="1">
          <a:blip r:embed="rId3">
            <a:alphaModFix/>
          </a:blip>
          <a:srcRect b="0" l="0" r="0" t="0"/>
          <a:stretch/>
        </p:blipFill>
        <p:spPr>
          <a:xfrm>
            <a:off x="533126" y="3936599"/>
            <a:ext cx="5001322" cy="2851247"/>
          </a:xfrm>
          <a:prstGeom prst="rect">
            <a:avLst/>
          </a:prstGeom>
          <a:noFill/>
          <a:ln>
            <a:noFill/>
          </a:ln>
        </p:spPr>
      </p:pic>
      <p:pic>
        <p:nvPicPr>
          <p:cNvPr descr="Graphical user interface, text&#10;&#10;Description automatically generated" id="114" name="Google Shape;114;p6"/>
          <p:cNvPicPr preferRelativeResize="0"/>
          <p:nvPr/>
        </p:nvPicPr>
        <p:blipFill rotWithShape="1">
          <a:blip r:embed="rId4">
            <a:alphaModFix/>
          </a:blip>
          <a:srcRect b="0" l="0" r="-13" t="8927"/>
          <a:stretch/>
        </p:blipFill>
        <p:spPr>
          <a:xfrm>
            <a:off x="6746200" y="3936599"/>
            <a:ext cx="5001326" cy="2846098"/>
          </a:xfrm>
          <a:prstGeom prst="rect">
            <a:avLst/>
          </a:prstGeom>
          <a:noFill/>
          <a:ln>
            <a:noFill/>
          </a:ln>
        </p:spPr>
      </p:pic>
      <p:pic>
        <p:nvPicPr>
          <p:cNvPr id="115" name="Google Shape;115;p6"/>
          <p:cNvPicPr preferRelativeResize="0"/>
          <p:nvPr/>
        </p:nvPicPr>
        <p:blipFill>
          <a:blip r:embed="rId5">
            <a:alphaModFix/>
          </a:blip>
          <a:stretch>
            <a:fillRect/>
          </a:stretch>
        </p:blipFill>
        <p:spPr>
          <a:xfrm>
            <a:off x="262600" y="1462725"/>
            <a:ext cx="5493849" cy="2427300"/>
          </a:xfrm>
          <a:prstGeom prst="rect">
            <a:avLst/>
          </a:prstGeom>
          <a:noFill/>
          <a:ln>
            <a:noFill/>
          </a:ln>
        </p:spPr>
      </p:pic>
      <p:pic>
        <p:nvPicPr>
          <p:cNvPr id="116" name="Google Shape;116;p6"/>
          <p:cNvPicPr preferRelativeResize="0"/>
          <p:nvPr/>
        </p:nvPicPr>
        <p:blipFill>
          <a:blip r:embed="rId6">
            <a:alphaModFix/>
          </a:blip>
          <a:stretch>
            <a:fillRect/>
          </a:stretch>
        </p:blipFill>
        <p:spPr>
          <a:xfrm>
            <a:off x="6455275" y="1462725"/>
            <a:ext cx="5493850" cy="242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bd90ba5dc5_0_0"/>
          <p:cNvSpPr txBox="1"/>
          <p:nvPr>
            <p:ph type="title"/>
          </p:nvPr>
        </p:nvSpPr>
        <p:spPr>
          <a:xfrm>
            <a:off x="262601" y="109175"/>
            <a:ext cx="9438000" cy="798600"/>
          </a:xfrm>
          <a:prstGeom prst="rect">
            <a:avLst/>
          </a:prstGeom>
        </p:spPr>
        <p:txBody>
          <a:bodyPr anchorCtr="0" anchor="ctr" bIns="49775" lIns="99550" spcFirstLastPara="1" rIns="99550" wrap="square" tIns="49775">
            <a:normAutofit fontScale="90000"/>
          </a:bodyPr>
          <a:lstStyle/>
          <a:p>
            <a:pPr indent="0" lvl="0" marL="0" rtl="0" algn="l">
              <a:spcBef>
                <a:spcPts val="0"/>
              </a:spcBef>
              <a:spcAft>
                <a:spcPts val="0"/>
              </a:spcAft>
              <a:buNone/>
            </a:pPr>
            <a:r>
              <a:rPr lang="en-US"/>
              <a:t>Connect Remote Instance on Neo4j Desktop</a:t>
            </a:r>
            <a:endParaRPr/>
          </a:p>
        </p:txBody>
      </p:sp>
      <p:pic>
        <p:nvPicPr>
          <p:cNvPr descr="Graphical user interface, application&#10;&#10;Description automatically generated" id="123" name="Google Shape;123;g1bd90ba5dc5_0_0"/>
          <p:cNvPicPr preferRelativeResize="0"/>
          <p:nvPr/>
        </p:nvPicPr>
        <p:blipFill rotWithShape="1">
          <a:blip r:embed="rId3">
            <a:alphaModFix/>
          </a:blip>
          <a:srcRect b="0" l="0" r="0" t="0"/>
          <a:stretch/>
        </p:blipFill>
        <p:spPr>
          <a:xfrm>
            <a:off x="189525" y="1662975"/>
            <a:ext cx="5732750" cy="3655249"/>
          </a:xfrm>
          <a:prstGeom prst="rect">
            <a:avLst/>
          </a:prstGeom>
          <a:noFill/>
          <a:ln>
            <a:noFill/>
          </a:ln>
        </p:spPr>
      </p:pic>
      <p:pic>
        <p:nvPicPr>
          <p:cNvPr id="124" name="Google Shape;124;g1bd90ba5dc5_0_0"/>
          <p:cNvPicPr preferRelativeResize="0"/>
          <p:nvPr/>
        </p:nvPicPr>
        <p:blipFill>
          <a:blip r:embed="rId4">
            <a:alphaModFix/>
          </a:blip>
          <a:stretch>
            <a:fillRect/>
          </a:stretch>
        </p:blipFill>
        <p:spPr>
          <a:xfrm>
            <a:off x="6138276" y="3064050"/>
            <a:ext cx="5848422" cy="3655251"/>
          </a:xfrm>
          <a:prstGeom prst="rect">
            <a:avLst/>
          </a:prstGeom>
          <a:noFill/>
          <a:ln>
            <a:noFill/>
          </a:ln>
        </p:spPr>
      </p:pic>
      <p:sp>
        <p:nvSpPr>
          <p:cNvPr id="125" name="Google Shape;125;g1bd90ba5dc5_0_0"/>
          <p:cNvSpPr txBox="1"/>
          <p:nvPr/>
        </p:nvSpPr>
        <p:spPr>
          <a:xfrm>
            <a:off x="6249388" y="2570250"/>
            <a:ext cx="5626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chemeClr val="lt1"/>
                </a:solidFill>
                <a:highlight>
                  <a:schemeClr val="dk1"/>
                </a:highlight>
                <a:latin typeface="Courier New"/>
                <a:ea typeface="Courier New"/>
                <a:cs typeface="Courier New"/>
                <a:sym typeface="Courier New"/>
              </a:rPr>
              <a:t>MATCH p=()-[r:Appeared_in]-&gt;() RETURN p LIMIT 10</a:t>
            </a:r>
            <a:endParaRPr b="1">
              <a:solidFill>
                <a:schemeClr val="lt1"/>
              </a:solidFill>
              <a:highlight>
                <a:schemeClr val="dk1"/>
              </a:highlight>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type="title"/>
          </p:nvPr>
        </p:nvSpPr>
        <p:spPr>
          <a:xfrm>
            <a:off x="262593" y="109163"/>
            <a:ext cx="8276732" cy="798568"/>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Data Cleaning</a:t>
            </a:r>
            <a:endParaRPr/>
          </a:p>
        </p:txBody>
      </p:sp>
      <p:sp>
        <p:nvSpPr>
          <p:cNvPr id="131" name="Google Shape;131;p7"/>
          <p:cNvSpPr txBox="1"/>
          <p:nvPr>
            <p:ph idx="1" type="body"/>
          </p:nvPr>
        </p:nvSpPr>
        <p:spPr>
          <a:xfrm>
            <a:off x="262592" y="1413243"/>
            <a:ext cx="11522780" cy="4823421"/>
          </a:xfrm>
          <a:prstGeom prst="rect">
            <a:avLst/>
          </a:prstGeom>
          <a:noFill/>
          <a:ln>
            <a:noFill/>
          </a:ln>
        </p:spPr>
        <p:txBody>
          <a:bodyPr anchorCtr="0" anchor="t" bIns="49775" lIns="99550" spcFirstLastPara="1" rIns="99550" wrap="square" tIns="49775">
            <a:normAutofit/>
          </a:bodyPr>
          <a:lstStyle/>
          <a:p>
            <a:pPr indent="-373308" lvl="0" marL="373308" rtl="0" algn="l">
              <a:spcBef>
                <a:spcPts val="0"/>
              </a:spcBef>
              <a:spcAft>
                <a:spcPts val="0"/>
              </a:spcAft>
              <a:buClr>
                <a:srgbClr val="80C615"/>
              </a:buClr>
              <a:buSzPts val="2000"/>
              <a:buNone/>
            </a:pPr>
            <a:r>
              <a:t/>
            </a:r>
            <a:endParaRPr i="0"/>
          </a:p>
          <a:p>
            <a:pPr indent="0" lvl="0" marL="57150" rtl="0" algn="l">
              <a:spcBef>
                <a:spcPts val="0"/>
              </a:spcBef>
              <a:spcAft>
                <a:spcPts val="0"/>
              </a:spcAft>
              <a:buClr>
                <a:srgbClr val="80C615"/>
              </a:buClr>
              <a:buSzPts val="2000"/>
              <a:buNone/>
            </a:pPr>
            <a:r>
              <a:rPr i="0" lang="en-US"/>
              <a:t>Checking for NULL values with keys function </a:t>
            </a:r>
            <a:endParaRPr i="0"/>
          </a:p>
          <a:p>
            <a:pPr indent="-373308" lvl="0" marL="373308" rtl="0" algn="l">
              <a:spcBef>
                <a:spcPts val="0"/>
              </a:spcBef>
              <a:spcAft>
                <a:spcPts val="0"/>
              </a:spcAft>
              <a:buClr>
                <a:srgbClr val="80C615"/>
              </a:buClr>
              <a:buSzPts val="2000"/>
              <a:buNone/>
            </a:pPr>
            <a:r>
              <a:t/>
            </a:r>
            <a:endParaRPr i="0"/>
          </a:p>
          <a:p>
            <a:pPr indent="-373308" lvl="0" marL="373308" rtl="0" algn="l">
              <a:spcBef>
                <a:spcPts val="0"/>
              </a:spcBef>
              <a:spcAft>
                <a:spcPts val="0"/>
              </a:spcAft>
              <a:buClr>
                <a:srgbClr val="80C615"/>
              </a:buClr>
              <a:buSzPts val="2000"/>
              <a:buNone/>
            </a:pPr>
            <a:r>
              <a:t/>
            </a:r>
            <a:endParaRPr i="0"/>
          </a:p>
          <a:p>
            <a:pPr indent="0" lvl="0" marL="0" rtl="0" algn="l">
              <a:spcBef>
                <a:spcPts val="0"/>
              </a:spcBef>
              <a:spcAft>
                <a:spcPts val="0"/>
              </a:spcAft>
              <a:buClr>
                <a:srgbClr val="80C615"/>
              </a:buClr>
              <a:buSzPts val="2000"/>
              <a:buNone/>
            </a:pPr>
            <a:r>
              <a:rPr i="0" lang="en-US"/>
              <a:t>	</a:t>
            </a:r>
            <a:endParaRPr i="0"/>
          </a:p>
        </p:txBody>
      </p:sp>
      <p:pic>
        <p:nvPicPr>
          <p:cNvPr id="132" name="Google Shape;132;p7"/>
          <p:cNvPicPr preferRelativeResize="0"/>
          <p:nvPr/>
        </p:nvPicPr>
        <p:blipFill>
          <a:blip r:embed="rId3">
            <a:alphaModFix/>
          </a:blip>
          <a:stretch>
            <a:fillRect/>
          </a:stretch>
        </p:blipFill>
        <p:spPr>
          <a:xfrm>
            <a:off x="325800" y="2253550"/>
            <a:ext cx="8350975" cy="326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8"/>
          <p:cNvSpPr txBox="1"/>
          <p:nvPr>
            <p:ph type="title"/>
          </p:nvPr>
        </p:nvSpPr>
        <p:spPr>
          <a:xfrm>
            <a:off x="262593" y="109163"/>
            <a:ext cx="8276732" cy="798568"/>
          </a:xfrm>
          <a:prstGeom prst="rect">
            <a:avLst/>
          </a:prstGeom>
          <a:noFill/>
          <a:ln>
            <a:noFill/>
          </a:ln>
        </p:spPr>
        <p:txBody>
          <a:bodyPr anchorCtr="0" anchor="ctr" bIns="49775" lIns="99550" spcFirstLastPara="1" rIns="99550" wrap="square" tIns="49775">
            <a:normAutofit/>
          </a:bodyPr>
          <a:lstStyle/>
          <a:p>
            <a:pPr indent="0" lvl="0" marL="0" rtl="0" algn="l">
              <a:spcBef>
                <a:spcPts val="0"/>
              </a:spcBef>
              <a:spcAft>
                <a:spcPts val="0"/>
              </a:spcAft>
              <a:buClr>
                <a:schemeClr val="lt1"/>
              </a:buClr>
              <a:buSzPts val="4000"/>
              <a:buFont typeface="Calibri"/>
              <a:buNone/>
            </a:pPr>
            <a:r>
              <a:rPr lang="en-US"/>
              <a:t>Data Transformation</a:t>
            </a:r>
            <a:endParaRPr/>
          </a:p>
        </p:txBody>
      </p:sp>
      <p:sp>
        <p:nvSpPr>
          <p:cNvPr id="138" name="Google Shape;138;p8"/>
          <p:cNvSpPr txBox="1"/>
          <p:nvPr>
            <p:ph idx="1" type="body"/>
          </p:nvPr>
        </p:nvSpPr>
        <p:spPr>
          <a:xfrm>
            <a:off x="768567" y="1476493"/>
            <a:ext cx="11522700" cy="4823400"/>
          </a:xfrm>
          <a:prstGeom prst="rect">
            <a:avLst/>
          </a:prstGeom>
          <a:noFill/>
          <a:ln>
            <a:noFill/>
          </a:ln>
        </p:spPr>
        <p:txBody>
          <a:bodyPr anchorCtr="0" anchor="t" bIns="49775" lIns="99550" spcFirstLastPara="1" rIns="99550" wrap="square" tIns="49775">
            <a:normAutofit/>
          </a:bodyPr>
          <a:lstStyle/>
          <a:p>
            <a:pPr indent="-373309" lvl="0" marL="373309" rtl="0" algn="l">
              <a:spcBef>
                <a:spcPts val="0"/>
              </a:spcBef>
              <a:spcAft>
                <a:spcPts val="0"/>
              </a:spcAft>
              <a:buClr>
                <a:srgbClr val="80C615"/>
              </a:buClr>
              <a:buSzPts val="2000"/>
              <a:buNone/>
            </a:pPr>
            <a:r>
              <a:rPr i="0" lang="en-US"/>
              <a:t>Transforming the name of the players with accents. Property accent_name was the name in the dataset. To make the name legible and useful for queries, we transformed it by using python library Cucco. </a:t>
            </a:r>
            <a:endParaRPr i="0"/>
          </a:p>
        </p:txBody>
      </p:sp>
      <p:pic>
        <p:nvPicPr>
          <p:cNvPr id="139" name="Google Shape;139;p8"/>
          <p:cNvPicPr preferRelativeResize="0"/>
          <p:nvPr/>
        </p:nvPicPr>
        <p:blipFill>
          <a:blip r:embed="rId3">
            <a:alphaModFix/>
          </a:blip>
          <a:stretch>
            <a:fillRect/>
          </a:stretch>
        </p:blipFill>
        <p:spPr>
          <a:xfrm>
            <a:off x="262600" y="2289125"/>
            <a:ext cx="7522101" cy="933450"/>
          </a:xfrm>
          <a:prstGeom prst="rect">
            <a:avLst/>
          </a:prstGeom>
          <a:noFill/>
          <a:ln>
            <a:noFill/>
          </a:ln>
        </p:spPr>
      </p:pic>
      <p:sp>
        <p:nvSpPr>
          <p:cNvPr id="140" name="Google Shape;140;p8"/>
          <p:cNvSpPr txBox="1"/>
          <p:nvPr/>
        </p:nvSpPr>
        <p:spPr>
          <a:xfrm>
            <a:off x="390288" y="3325100"/>
            <a:ext cx="1126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39800"/>
                </a:solidFill>
                <a:latin typeface="Calibri"/>
                <a:ea typeface="Calibri"/>
                <a:cs typeface="Calibri"/>
                <a:sym typeface="Calibri"/>
              </a:rPr>
              <a:t>We tried using Cypher to clean the name, but Neo4j was not able to read the accents. Used </a:t>
            </a:r>
            <a:r>
              <a:rPr lang="en-US">
                <a:solidFill>
                  <a:srgbClr val="F39800"/>
                </a:solidFill>
                <a:latin typeface="Calibri"/>
                <a:ea typeface="Calibri"/>
                <a:cs typeface="Calibri"/>
                <a:sym typeface="Calibri"/>
              </a:rPr>
              <a:t>python</a:t>
            </a:r>
            <a:r>
              <a:rPr lang="en-US">
                <a:solidFill>
                  <a:srgbClr val="F39800"/>
                </a:solidFill>
                <a:latin typeface="Calibri"/>
                <a:ea typeface="Calibri"/>
                <a:cs typeface="Calibri"/>
                <a:sym typeface="Calibri"/>
              </a:rPr>
              <a:t> to clean the name and then use Cypher to load the new names into the player nodes </a:t>
            </a:r>
            <a:endParaRPr>
              <a:solidFill>
                <a:srgbClr val="F39800"/>
              </a:solidFill>
              <a:latin typeface="Calibri"/>
              <a:ea typeface="Calibri"/>
              <a:cs typeface="Calibri"/>
              <a:sym typeface="Calibri"/>
            </a:endParaRPr>
          </a:p>
        </p:txBody>
      </p:sp>
      <p:pic>
        <p:nvPicPr>
          <p:cNvPr id="141" name="Google Shape;141;p8"/>
          <p:cNvPicPr preferRelativeResize="0"/>
          <p:nvPr/>
        </p:nvPicPr>
        <p:blipFill>
          <a:blip r:embed="rId4">
            <a:alphaModFix/>
          </a:blip>
          <a:stretch>
            <a:fillRect/>
          </a:stretch>
        </p:blipFill>
        <p:spPr>
          <a:xfrm>
            <a:off x="262600" y="4043225"/>
            <a:ext cx="5363849" cy="1742226"/>
          </a:xfrm>
          <a:prstGeom prst="rect">
            <a:avLst/>
          </a:prstGeom>
          <a:noFill/>
          <a:ln>
            <a:noFill/>
          </a:ln>
        </p:spPr>
      </p:pic>
      <p:pic>
        <p:nvPicPr>
          <p:cNvPr id="142" name="Google Shape;142;p8"/>
          <p:cNvPicPr preferRelativeResize="0"/>
          <p:nvPr/>
        </p:nvPicPr>
        <p:blipFill>
          <a:blip r:embed="rId5">
            <a:alphaModFix/>
          </a:blip>
          <a:stretch>
            <a:fillRect/>
          </a:stretch>
        </p:blipFill>
        <p:spPr>
          <a:xfrm>
            <a:off x="5812900" y="4043225"/>
            <a:ext cx="6095999" cy="1461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2010-02-01T08:03:16Z</dcterms:created>
  <dc:creator>Slide Members by HS.SEO</dc:creator>
</cp:coreProperties>
</file>